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notesSlides/notesSlide1.xml" ContentType="application/vnd.openxmlformats-officedocument.presentationml.notesSlide+xml"/>
  <Override PartName="/ppt/comments/comment10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34"/>
  </p:notesMasterIdLst>
  <p:sldIdLst>
    <p:sldId id="256" r:id="rId4"/>
    <p:sldId id="282" r:id="rId5"/>
    <p:sldId id="288" r:id="rId6"/>
    <p:sldId id="257" r:id="rId7"/>
    <p:sldId id="258" r:id="rId8"/>
    <p:sldId id="259" r:id="rId9"/>
    <p:sldId id="260" r:id="rId10"/>
    <p:sldId id="261" r:id="rId11"/>
    <p:sldId id="265" r:id="rId12"/>
    <p:sldId id="266" r:id="rId13"/>
    <p:sldId id="275" r:id="rId14"/>
    <p:sldId id="267" r:id="rId15"/>
    <p:sldId id="272" r:id="rId16"/>
    <p:sldId id="268" r:id="rId17"/>
    <p:sldId id="273" r:id="rId18"/>
    <p:sldId id="274" r:id="rId19"/>
    <p:sldId id="269" r:id="rId20"/>
    <p:sldId id="277" r:id="rId21"/>
    <p:sldId id="276" r:id="rId22"/>
    <p:sldId id="270" r:id="rId23"/>
    <p:sldId id="290" r:id="rId24"/>
    <p:sldId id="291" r:id="rId25"/>
    <p:sldId id="296" r:id="rId26"/>
    <p:sldId id="297" r:id="rId27"/>
    <p:sldId id="295" r:id="rId28"/>
    <p:sldId id="298" r:id="rId29"/>
    <p:sldId id="299" r:id="rId30"/>
    <p:sldId id="300" r:id="rId31"/>
    <p:sldId id="302" r:id="rId32"/>
    <p:sldId id="301" r:id="rId3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liam Derigent" initials="WD" lastIdx="23" clrIdx="0">
    <p:extLst>
      <p:ext uri="{19B8F6BF-5375-455C-9EA6-DF929625EA0E}">
        <p15:presenceInfo xmlns:p15="http://schemas.microsoft.com/office/powerpoint/2012/main" userId="ca0929c87fb517c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186" autoAdjust="0"/>
  </p:normalViewPr>
  <p:slideViewPr>
    <p:cSldViewPr snapToGrid="0">
      <p:cViewPr varScale="1">
        <p:scale>
          <a:sx n="79" d="100"/>
          <a:sy n="79" d="100"/>
        </p:scale>
        <p:origin x="12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commentAuthors" Target="commentAuthor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12T09:18:32.290" idx="2">
    <p:pos x="3799" y="3826"/>
    <p:text>F15: Le CPMC doit permetttre aux acteurs amont de règler les seuils de données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12T09:14:01.062" idx="1">
    <p:pos x="161" y="74"/>
    <p:text>FT2 = F2 / FT15 =F15</p:text>
    <p:extLst>
      <p:ext uri="{C676402C-5697-4E1C-873F-D02D1690AC5C}">
        <p15:threadingInfo xmlns:p15="http://schemas.microsoft.com/office/powerpoint/2012/main" timeZoneBias="-60"/>
      </p:ext>
    </p:extLst>
  </p:cm>
  <p:cm authorId="1" dt="2018-03-12T10:46:59.123" idx="16">
    <p:pos x="10" y="10"/>
    <p:text>Données à provenance interne ou à provenance externe</p:text>
    <p:extLst>
      <p:ext uri="{C676402C-5697-4E1C-873F-D02D1690AC5C}">
        <p15:threadingInfo xmlns:p15="http://schemas.microsoft.com/office/powerpoint/2012/main" timeZoneBias="-60"/>
      </p:ext>
    </p:extLst>
  </p:cm>
  <p:cm authorId="1" dt="2018-03-12T10:47:47.192" idx="17">
    <p:pos x="146" y="146"/>
    <p:text>Ana Roxin - le SI central McBIM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12T11:16:42.547" idx="18">
    <p:pos x="10" y="10"/>
    <p:text>Alex= Noeud sensitif  = grandeur physique + monodirectionnel.</p:text>
    <p:extLst>
      <p:ext uri="{C676402C-5697-4E1C-873F-D02D1690AC5C}">
        <p15:threadingInfo xmlns:p15="http://schemas.microsoft.com/office/powerpoint/2012/main" timeZoneBias="-60"/>
      </p:ext>
    </p:extLst>
  </p:cm>
  <p:cm authorId="1" dt="2018-03-12T11:21:27.506" idx="19">
    <p:pos x="146" y="146"/>
    <p:text>Alex =Noeud communicant = accessible par IP / smartphone.</p:text>
    <p:extLst>
      <p:ext uri="{C676402C-5697-4E1C-873F-D02D1690AC5C}">
        <p15:threadingInfo xmlns:p15="http://schemas.microsoft.com/office/powerpoint/2012/main" timeZoneBias="-60"/>
      </p:ext>
    </p:extLst>
  </p:cm>
  <p:cm authorId="1" dt="2018-03-12T11:22:38.442" idx="20">
    <p:pos x="282" y="282"/>
    <p:text>Alex=Distance liée au standard de communication choisi.</p:text>
    <p:extLst>
      <p:ext uri="{C676402C-5697-4E1C-873F-D02D1690AC5C}">
        <p15:threadingInfo xmlns:p15="http://schemas.microsoft.com/office/powerpoint/2012/main" timeZoneBias="-60"/>
      </p:ext>
    </p:extLst>
  </p:cm>
  <p:cm authorId="1" dt="2018-03-12T11:23:33.898" idx="21">
    <p:pos x="418" y="418"/>
    <p:text>Rolland = structure identique ou pas?</p:text>
    <p:extLst>
      <p:ext uri="{C676402C-5697-4E1C-873F-D02D1690AC5C}">
        <p15:threadingInfo xmlns:p15="http://schemas.microsoft.com/office/powerpoint/2012/main" timeZoneBias="-60"/>
      </p:ext>
    </p:extLst>
  </p:cm>
  <p:cm authorId="1" dt="2018-03-12T11:48:57.099" idx="23">
    <p:pos x="554" y="554"/>
    <p:text>FT5 crée une relation entre acteurs, SI externes et pièce physique.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12T09:23:24.562" idx="4">
    <p:pos x="10" y="10"/>
    <p:text>F3 : temps de transfert ? diffusion?</p:text>
    <p:extLst>
      <p:ext uri="{C676402C-5697-4E1C-873F-D02D1690AC5C}">
        <p15:threadingInfo xmlns:p15="http://schemas.microsoft.com/office/powerpoint/2012/main" timeZoneBias="-60"/>
      </p:ext>
    </p:extLst>
  </p:cm>
  <p:cm authorId="1" dt="2018-03-12T09:24:44.999" idx="5">
    <p:pos x="146" y="146"/>
    <p:text>Niveau de sécurisation? redondance? cryptage?</p:text>
    <p:extLst>
      <p:ext uri="{C676402C-5697-4E1C-873F-D02D1690AC5C}">
        <p15:threadingInfo xmlns:p15="http://schemas.microsoft.com/office/powerpoint/2012/main" timeZoneBias="-60"/>
      </p:ext>
    </p:extLst>
  </p:cm>
  <p:cm authorId="1" dt="2018-03-12T09:25:03.740" idx="6">
    <p:pos x="282" y="282"/>
    <p:text>Taux de pertes acceptés?</p:text>
    <p:extLst>
      <p:ext uri="{C676402C-5697-4E1C-873F-D02D1690AC5C}">
        <p15:threadingInfo xmlns:p15="http://schemas.microsoft.com/office/powerpoint/2012/main" timeZoneBias="-60"/>
      </p:ext>
    </p:extLst>
  </p:cm>
  <p:cm authorId="1" dt="2018-03-12T09:25:13.057" idx="7">
    <p:pos x="418" y="418"/>
    <p:text>Format des données transférées pour assurer le service?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12T09:28:39.109" idx="8">
    <p:pos x="7259" y="2359"/>
    <p:text>Type de données?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12T09:29:57.430" idx="9">
    <p:pos x="10" y="10"/>
    <p:text>Historique = durée de l'historique</p:text>
    <p:extLst>
      <p:ext uri="{C676402C-5697-4E1C-873F-D02D1690AC5C}">
        <p15:threadingInfo xmlns:p15="http://schemas.microsoft.com/office/powerpoint/2012/main" timeZoneBias="-60"/>
      </p:ext>
    </p:extLst>
  </p:cm>
  <p:cm authorId="1" dt="2018-03-12T09:32:19.236" idx="10">
    <p:pos x="146" y="146"/>
    <p:text>Données transformées ou brutes?</p:text>
    <p:extLst>
      <p:ext uri="{C676402C-5697-4E1C-873F-D02D1690AC5C}">
        <p15:threadingInfo xmlns:p15="http://schemas.microsoft.com/office/powerpoint/2012/main" timeZoneBias="-60"/>
      </p:ext>
    </p:extLst>
  </p:cm>
  <p:cm authorId="1" dt="2018-03-12T09:32:37.472" idx="11">
    <p:pos x="282" y="282"/>
    <p:text>Tous les combiens de temps met-on à jour l'historique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12T09:33:20.110" idx="12">
    <p:pos x="3790" y="1769"/>
    <p:text>Format des données?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12T09:34:09.935" idx="13">
    <p:pos x="2666" y="1825"/>
    <p:text>Sélection possible  des données?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12T09:40:49.522" idx="14">
    <p:pos x="10" y="10"/>
    <p:text>Type d'accès?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12T09:20:53.768" idx="3">
    <p:pos x="10" y="10"/>
    <p:text>Faire arborescence fonctionnelle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12T10:32:39.410" idx="15">
    <p:pos x="10" y="10"/>
    <p:text>Commentaires Rolland : fonction  de communication entre les trucs très critiques / remontée d'informations par capteur important / Système de gestion de données capteur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26BB9-CA24-45B9-BA3F-0F2393DC1AB0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2369D-6FD8-4D91-A885-672C89F378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481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02369D-6FD8-4D91-A885-672C89F3789C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3707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757F70-56B4-AE42-98E2-10DDC43403E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5873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757F70-56B4-AE42-98E2-10DDC43403E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5332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02369D-6FD8-4D91-A885-672C89F3789C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613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59BA39-882A-4089-B109-D8F1ECCA4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8873E8-E0A3-4379-B9E1-6552983FA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078BAC-EEBD-49DE-95EE-21C58AADD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D1CEE8-D151-48EA-BC1C-C76FD0774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416725-3D7F-47F8-B003-C4B068458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46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65DBA7-2CE1-46C7-80EB-9A6DCD03B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C9A2BB-8167-4023-98D2-4AE4111BE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444342-C78A-4EF5-82F6-0E10CF5DC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4D984F-3C33-4617-A97A-338DE8F56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C46D7D-A8A1-4E9E-8218-9773D5135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40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89575D7-FA5F-41DD-A1DB-0606E0B160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30B2DCB-F2D7-4792-A372-E747CEF89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0A1708-C780-421F-AAEA-2477BC38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B3A5BF-C251-4078-8A02-3EFF1EEA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73EF4B-7A94-4182-8EBC-70E090641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323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C11-EF1D-400B-A344-E95BC5677D12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C9A1-1689-494F-9195-8982F0D13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482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C11-EF1D-400B-A344-E95BC5677D12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C9A1-1689-494F-9195-8982F0D13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166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C11-EF1D-400B-A344-E95BC5677D12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C9A1-1689-494F-9195-8982F0D13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2751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C11-EF1D-400B-A344-E95BC5677D12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C9A1-1689-494F-9195-8982F0D13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10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C11-EF1D-400B-A344-E95BC5677D12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C9A1-1689-494F-9195-8982F0D13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1132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C11-EF1D-400B-A344-E95BC5677D12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C9A1-1689-494F-9195-8982F0D13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8373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C11-EF1D-400B-A344-E95BC5677D12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C9A1-1689-494F-9195-8982F0D13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341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C11-EF1D-400B-A344-E95BC5677D12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C9A1-1689-494F-9195-8982F0D13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190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7A4026-93F0-40E2-96BB-05E63A0D0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19F5A2-0635-4E8B-B3CA-AD6D091F8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555B5D-731A-483C-B11F-60A03017D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7D6880-66C5-4C25-BDB3-0442F07C8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134AE9-3BB7-420A-B5AE-4AE7E3AE2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86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C11-EF1D-400B-A344-E95BC5677D12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C9A1-1689-494F-9195-8982F0D13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3719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C11-EF1D-400B-A344-E95BC5677D12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C9A1-1689-494F-9195-8982F0D13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942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C11-EF1D-400B-A344-E95BC5677D12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C9A1-1689-494F-9195-8982F0D13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1156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CD9F-842D-4926-8E8A-55E86D30D718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F627-4155-45C7-A9B9-BEEEBBC302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4779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CD9F-842D-4926-8E8A-55E86D30D718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F627-4155-45C7-A9B9-BEEEBBC302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5183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CD9F-842D-4926-8E8A-55E86D30D718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F627-4155-45C7-A9B9-BEEEBBC302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8997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CD9F-842D-4926-8E8A-55E86D30D718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F627-4155-45C7-A9B9-BEEEBBC302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89195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CD9F-842D-4926-8E8A-55E86D30D718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F627-4155-45C7-A9B9-BEEEBBC302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9671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CD9F-842D-4926-8E8A-55E86D30D718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F627-4155-45C7-A9B9-BEEEBBC302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19013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CD9F-842D-4926-8E8A-55E86D30D718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F627-4155-45C7-A9B9-BEEEBBC302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75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04814E-FFB7-46C7-8057-37C2F2E0D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7BB648-D483-475C-BF1E-5A2B0FCE8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391C7D-3F05-4553-B17E-0F144E8B6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477F31-CA16-4FD2-9999-B8250A51E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EE1018-0982-4D32-9382-20A0B412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2460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CD9F-842D-4926-8E8A-55E86D30D718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F627-4155-45C7-A9B9-BEEEBBC302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0888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CD9F-842D-4926-8E8A-55E86D30D718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F627-4155-45C7-A9B9-BEEEBBC302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411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CD9F-842D-4926-8E8A-55E86D30D718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F627-4155-45C7-A9B9-BEEEBBC302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65901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CD9F-842D-4926-8E8A-55E86D30D718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F627-4155-45C7-A9B9-BEEEBBC302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66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83E9E4-709A-4332-97A0-9EDBEAF64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ECB14B-6278-462D-B41E-19E61AEB0A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96AB6D7-A2EB-41F1-8DFE-39DFE5228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E0C4BE-278A-4F38-BAAA-F35D19EC9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EBDE145-98DF-4A09-B5E3-E5E6BFAE2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8F6425-DC99-4D84-A196-09A3EE788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09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602C6A-C23F-4097-B6E8-7EBCFA811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28466A-68D9-4B71-88AB-986766180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AD3BF1-2A2E-408B-B84D-75DDDAED7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C91A9A4-0D30-4F66-9921-E3793725D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DBE24B0-AE0F-47C8-A501-0CAFE9EE81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13D68EA-C3FD-44A0-978B-B950D342D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FB9597E-6034-4A0F-94D6-DB25EFA6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A57E4DA-4817-40BC-A561-18E45C55A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71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7420A9-44A4-41AF-BF87-DE5B556CA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C38765-92F1-4D76-A317-62E59860E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71208E-CDF3-494C-BB09-39624DAF5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2954321-A88D-467C-8D67-46F971CB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74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E534DF0-FB35-46BE-B252-A9388FC66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C686376-21FB-4E2E-B5FC-CC8CCC4B4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6595F3-4F87-45F8-A6D8-EF92F4656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562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660793-0981-4FAA-B502-DA9337324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EB05D6-4425-416A-BD3B-C214B545D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DF650C-20ED-49A6-8C98-B8556CB88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1B721E-DE64-4432-B7FC-E03882A03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0560A9-403A-4271-A18C-D046E92E5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16E24A-4025-457D-83CD-157325E45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68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758F51-4CDC-407D-9ABD-B7F280E70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B135C2F-8068-4734-ADC7-576E3C18F4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E5F6E71-50A7-4EDE-894E-F464D9843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65DFCE-6899-46F6-BC75-A241BF3F8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525337-7491-4337-9C38-24E0EC0E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EA2C109-28E1-4853-8EE7-B519DE5E7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00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F588AAD-ED64-4E1E-8985-F6A0B334B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4CBFD3-482C-4591-88A8-E65D6DCC4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CBC844-E3E1-448A-948E-DF99D9CAA6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0894C-FCAC-4DA3-9E50-47218108B865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930B62-FBC3-469A-B139-A59B2ADD5B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D3278D-104A-4550-AFF8-25CE8AE27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90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737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3DC11-EF1D-400B-A344-E95BC5677D12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7C9A1-1689-494F-9195-8982F0D13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762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7CD9F-842D-4926-8E8A-55E86D30D718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6F627-4155-45C7-A9B9-BEEEBBC302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95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0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comments" Target="../comments/commen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6CF29CD-38B8-4924-BA11-6D60517487E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42816"/>
            <a:ext cx="12192000" cy="261518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 descr="Une image contenant texte&#10;&#10;Description générée avec un niveau de confiance très élevé">
            <a:extLst>
              <a:ext uri="{FF2B5EF4-FFF2-40B4-BE49-F238E27FC236}">
                <a16:creationId xmlns:a16="http://schemas.microsoft.com/office/drawing/2014/main" id="{8EC75C7A-B28A-4758-A999-8DA79AF303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545" y="643464"/>
            <a:ext cx="9427278" cy="327597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46F1F43-949A-45EA-9F05-1AC75DDE6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7011" y="4502330"/>
            <a:ext cx="10765410" cy="1207269"/>
          </a:xfrm>
        </p:spPr>
        <p:txBody>
          <a:bodyPr>
            <a:normAutofit/>
          </a:bodyPr>
          <a:lstStyle/>
          <a:p>
            <a:r>
              <a:rPr lang="fr-FR" sz="4200" dirty="0">
                <a:solidFill>
                  <a:schemeClr val="bg1"/>
                </a:solidFill>
              </a:rPr>
              <a:t>Analyse fonctionnelle Matière communicante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E2032C-B956-4B3B-8143-36A79C4B49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6313" y="5665510"/>
            <a:ext cx="9426806" cy="719122"/>
          </a:xfrm>
        </p:spPr>
        <p:txBody>
          <a:bodyPr>
            <a:normAutofit/>
          </a:bodyPr>
          <a:lstStyle/>
          <a:p>
            <a:r>
              <a:rPr lang="fr-FR" sz="1700" i="1" dirty="0">
                <a:solidFill>
                  <a:schemeClr val="bg2"/>
                </a:solidFill>
              </a:rPr>
              <a:t>Version 2.0 – 08/03/2018</a:t>
            </a:r>
          </a:p>
        </p:txBody>
      </p:sp>
    </p:spTree>
    <p:extLst>
      <p:ext uri="{BB962C8B-B14F-4D97-AF65-F5344CB8AC3E}">
        <p14:creationId xmlns:p14="http://schemas.microsoft.com/office/powerpoint/2010/main" val="1851424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0086ADF0-690E-483B-84BA-EB1F3ABFE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72275"/>
              </p:ext>
            </p:extLst>
          </p:nvPr>
        </p:nvGraphicFramePr>
        <p:xfrm>
          <a:off x="147430" y="405267"/>
          <a:ext cx="11897139" cy="6101301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162878">
                  <a:extLst>
                    <a:ext uri="{9D8B030D-6E8A-4147-A177-3AD203B41FA5}">
                      <a16:colId xmlns:a16="http://schemas.microsoft.com/office/drawing/2014/main" val="108353390"/>
                    </a:ext>
                  </a:extLst>
                </a:gridCol>
                <a:gridCol w="5923722">
                  <a:extLst>
                    <a:ext uri="{9D8B030D-6E8A-4147-A177-3AD203B41FA5}">
                      <a16:colId xmlns:a16="http://schemas.microsoft.com/office/drawing/2014/main" val="1163845433"/>
                    </a:ext>
                  </a:extLst>
                </a:gridCol>
                <a:gridCol w="3001997">
                  <a:extLst>
                    <a:ext uri="{9D8B030D-6E8A-4147-A177-3AD203B41FA5}">
                      <a16:colId xmlns:a16="http://schemas.microsoft.com/office/drawing/2014/main" val="1309265632"/>
                    </a:ext>
                  </a:extLst>
                </a:gridCol>
                <a:gridCol w="1808542">
                  <a:extLst>
                    <a:ext uri="{9D8B030D-6E8A-4147-A177-3AD203B41FA5}">
                      <a16:colId xmlns:a16="http://schemas.microsoft.com/office/drawing/2014/main" val="2102798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Critères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Flexibilité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6709"/>
                  </a:ext>
                </a:extLst>
              </a:tr>
              <a:tr h="370840">
                <a:tc rowSpan="14">
                  <a:txBody>
                    <a:bodyPr/>
                    <a:lstStyle/>
                    <a:p>
                      <a:pPr algn="ctr"/>
                      <a:r>
                        <a:rPr lang="fr-FR" dirty="0"/>
                        <a:t>F2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Mesure Température extérieure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+40/-40°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934331"/>
                  </a:ext>
                </a:extLst>
              </a:tr>
              <a:tr h="543781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Température intérieure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+10°/+25°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0348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Humidité extérieure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0%/100%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187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Humidité intérieure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0%/100%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2217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luminosité intérieure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0lux/100000lux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5598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luminosité extérieure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0lux/100000lux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30943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</a:t>
                      </a:r>
                      <a:r>
                        <a:rPr lang="fr-FR" sz="1800" dirty="0" err="1"/>
                        <a:t>press</a:t>
                      </a:r>
                      <a:r>
                        <a:rPr lang="fr-FR" sz="1800" dirty="0"/>
                        <a:t>. </a:t>
                      </a:r>
                      <a:r>
                        <a:rPr lang="fr-FR" sz="1800" dirty="0" err="1"/>
                        <a:t>atm</a:t>
                      </a:r>
                      <a:r>
                        <a:rPr lang="fr-FR" sz="1800" dirty="0"/>
                        <a:t>. intérieure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800hPa/1100hPa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20101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</a:t>
                      </a:r>
                      <a:r>
                        <a:rPr lang="fr-FR" sz="1800" dirty="0" err="1"/>
                        <a:t>press</a:t>
                      </a:r>
                      <a:r>
                        <a:rPr lang="fr-FR" sz="1800" dirty="0"/>
                        <a:t>. </a:t>
                      </a:r>
                      <a:r>
                        <a:rPr lang="fr-FR" sz="1800" dirty="0" err="1"/>
                        <a:t>atm</a:t>
                      </a:r>
                      <a:r>
                        <a:rPr lang="fr-FR" sz="1800" dirty="0"/>
                        <a:t> extérieure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800hPa/1100hPa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0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Mesure de rayonnement électromagnétique intérieur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V/m; A/m;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1117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Mesure de rayonnement électromagnétique extérieur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V/m; A/m;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6060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Mesure de bruit acoustique intérieur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0db/160dB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899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Mesure de bruit acoustique extérieur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0db/160dB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4879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Période de rafraîchissement mesure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toutes les heures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84698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Nombre de points de mesure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1 par pièce?1 par m2?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72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Quantité d’énergie nécessaire aux mesures et traitements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mW ou W par heure ou jour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71814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40D3392-950B-49EC-852B-A638F01C5B79}"/>
              </a:ext>
            </a:extLst>
          </p:cNvPr>
          <p:cNvSpPr/>
          <p:nvPr/>
        </p:nvSpPr>
        <p:spPr>
          <a:xfrm>
            <a:off x="1310308" y="35935"/>
            <a:ext cx="99606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F2 : Le CPMC doit permettre de mesurer l’écart entre des paramètres interne et externe au bâtiment</a:t>
            </a:r>
          </a:p>
        </p:txBody>
      </p:sp>
    </p:spTree>
    <p:extLst>
      <p:ext uri="{BB962C8B-B14F-4D97-AF65-F5344CB8AC3E}">
        <p14:creationId xmlns:p14="http://schemas.microsoft.com/office/powerpoint/2010/main" val="342364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0086ADF0-690E-483B-84BA-EB1F3ABFE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469272"/>
              </p:ext>
            </p:extLst>
          </p:nvPr>
        </p:nvGraphicFramePr>
        <p:xfrm>
          <a:off x="147430" y="2042984"/>
          <a:ext cx="11897139" cy="27584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162878">
                  <a:extLst>
                    <a:ext uri="{9D8B030D-6E8A-4147-A177-3AD203B41FA5}">
                      <a16:colId xmlns:a16="http://schemas.microsoft.com/office/drawing/2014/main" val="108353390"/>
                    </a:ext>
                  </a:extLst>
                </a:gridCol>
                <a:gridCol w="5923722">
                  <a:extLst>
                    <a:ext uri="{9D8B030D-6E8A-4147-A177-3AD203B41FA5}">
                      <a16:colId xmlns:a16="http://schemas.microsoft.com/office/drawing/2014/main" val="1163845433"/>
                    </a:ext>
                  </a:extLst>
                </a:gridCol>
                <a:gridCol w="3001997">
                  <a:extLst>
                    <a:ext uri="{9D8B030D-6E8A-4147-A177-3AD203B41FA5}">
                      <a16:colId xmlns:a16="http://schemas.microsoft.com/office/drawing/2014/main" val="1309265632"/>
                    </a:ext>
                  </a:extLst>
                </a:gridCol>
                <a:gridCol w="1808542">
                  <a:extLst>
                    <a:ext uri="{9D8B030D-6E8A-4147-A177-3AD203B41FA5}">
                      <a16:colId xmlns:a16="http://schemas.microsoft.com/office/drawing/2014/main" val="2102798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Critères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Flexibilité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6709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fr-FR" dirty="0"/>
                        <a:t>F2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Mesure température CPMC (</a:t>
                      </a:r>
                      <a:r>
                        <a:rPr lang="fr-FR" dirty="0" err="1"/>
                        <a:t>maturométrie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+40/-40°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934331"/>
                  </a:ext>
                </a:extLst>
              </a:tr>
              <a:tr h="381059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humidité CPMC (</a:t>
                      </a:r>
                      <a:r>
                        <a:rPr lang="fr-FR" sz="1800" dirty="0" err="1"/>
                        <a:t>maturométrie</a:t>
                      </a:r>
                      <a:r>
                        <a:rPr lang="fr-FR" sz="1800" dirty="0"/>
                        <a:t>, pose revêtement, corrosion)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0%/100%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0348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contraintes CPMC (efforts supportés par le CPMC)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0 </a:t>
                      </a:r>
                      <a:r>
                        <a:rPr lang="fr-FR" sz="1800" dirty="0" err="1"/>
                        <a:t>Mpa</a:t>
                      </a:r>
                      <a:r>
                        <a:rPr lang="fr-FR" sz="1800" dirty="0"/>
                        <a:t>/ 1000 MPa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187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corrosion CPMC (résistivité)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Résistance électrique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221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position et orientation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Coordonnées métriques et angulaires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3845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40D3392-950B-49EC-852B-A638F01C5B79}"/>
              </a:ext>
            </a:extLst>
          </p:cNvPr>
          <p:cNvSpPr/>
          <p:nvPr/>
        </p:nvSpPr>
        <p:spPr>
          <a:xfrm>
            <a:off x="695739" y="35934"/>
            <a:ext cx="110423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F2 (suite): Le CPMC doit permettre de mesurer l’écart entre des paramètres interne et externe au bâtiment </a:t>
            </a:r>
            <a:r>
              <a:rPr lang="fr-FR" b="1" dirty="0">
                <a:solidFill>
                  <a:srgbClr val="FF0000"/>
                </a:solidFill>
              </a:rPr>
              <a:t>et ses propres constantes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924D58B-F4CA-45D0-9A50-8F1A32F404D5}"/>
              </a:ext>
            </a:extLst>
          </p:cNvPr>
          <p:cNvSpPr txBox="1"/>
          <p:nvPr/>
        </p:nvSpPr>
        <p:spPr>
          <a:xfrm>
            <a:off x="147430" y="1596665"/>
            <a:ext cx="3822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>
                <a:solidFill>
                  <a:srgbClr val="FF0000"/>
                </a:solidFill>
              </a:rPr>
              <a:t>Je rajouterai donc les critères suivants</a:t>
            </a:r>
          </a:p>
        </p:txBody>
      </p:sp>
    </p:spTree>
    <p:extLst>
      <p:ext uri="{BB962C8B-B14F-4D97-AF65-F5344CB8AC3E}">
        <p14:creationId xmlns:p14="http://schemas.microsoft.com/office/powerpoint/2010/main" val="2686306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0086ADF0-690E-483B-84BA-EB1F3ABFE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683026"/>
              </p:ext>
            </p:extLst>
          </p:nvPr>
        </p:nvGraphicFramePr>
        <p:xfrm>
          <a:off x="147430" y="682266"/>
          <a:ext cx="11897139" cy="60350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162878">
                  <a:extLst>
                    <a:ext uri="{9D8B030D-6E8A-4147-A177-3AD203B41FA5}">
                      <a16:colId xmlns:a16="http://schemas.microsoft.com/office/drawing/2014/main" val="108353390"/>
                    </a:ext>
                  </a:extLst>
                </a:gridCol>
                <a:gridCol w="3877918">
                  <a:extLst>
                    <a:ext uri="{9D8B030D-6E8A-4147-A177-3AD203B41FA5}">
                      <a16:colId xmlns:a16="http://schemas.microsoft.com/office/drawing/2014/main" val="1163845433"/>
                    </a:ext>
                  </a:extLst>
                </a:gridCol>
                <a:gridCol w="5595731">
                  <a:extLst>
                    <a:ext uri="{9D8B030D-6E8A-4147-A177-3AD203B41FA5}">
                      <a16:colId xmlns:a16="http://schemas.microsoft.com/office/drawing/2014/main" val="1309265632"/>
                    </a:ext>
                  </a:extLst>
                </a:gridCol>
                <a:gridCol w="1260612">
                  <a:extLst>
                    <a:ext uri="{9D8B030D-6E8A-4147-A177-3AD203B41FA5}">
                      <a16:colId xmlns:a16="http://schemas.microsoft.com/office/drawing/2014/main" val="2102798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Critères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Flexibilité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6709"/>
                  </a:ext>
                </a:extLst>
              </a:tr>
              <a:tr h="370840">
                <a:tc rowSpan="8">
                  <a:txBody>
                    <a:bodyPr/>
                    <a:lstStyle/>
                    <a:p>
                      <a:pPr algn="ctr"/>
                      <a:r>
                        <a:rPr lang="fr-FR" dirty="0"/>
                        <a:t>F3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Nature des données échangées avec les autres composants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fonction 02</a:t>
                      </a:r>
                    </a:p>
                    <a:p>
                      <a:pPr algn="ctr"/>
                      <a:r>
                        <a:rPr lang="fr-FR" sz="18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y a d’autres types d’information</a:t>
                      </a:r>
                      <a:endParaRPr lang="fr-FR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934331"/>
                  </a:ext>
                </a:extLst>
              </a:tr>
              <a:tr h="543781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Fréquence des échanges avec les autres composants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Toutes les x heures/jours</a:t>
                      </a:r>
                    </a:p>
                    <a:p>
                      <a:pPr algn="ctr"/>
                      <a:r>
                        <a:rPr lang="fr-FR" sz="1800" i="1" dirty="0">
                          <a:solidFill>
                            <a:srgbClr val="FF0000"/>
                          </a:solidFill>
                        </a:rPr>
                        <a:t>De 2 fois par heure (</a:t>
                      </a:r>
                      <a:r>
                        <a:rPr lang="fr-FR" sz="1800" i="1" dirty="0" err="1">
                          <a:solidFill>
                            <a:srgbClr val="FF0000"/>
                          </a:solidFill>
                        </a:rPr>
                        <a:t>maturométrie</a:t>
                      </a:r>
                      <a:r>
                        <a:rPr lang="fr-FR" sz="1800" i="1" dirty="0">
                          <a:solidFill>
                            <a:srgbClr val="FF0000"/>
                          </a:solidFill>
                        </a:rPr>
                        <a:t>) à 1 fois /jour (surveillance)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0348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Durée des échanges avec les autres composants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x µs/ms</a:t>
                      </a:r>
                    </a:p>
                    <a:p>
                      <a:pPr algn="ctr"/>
                      <a:r>
                        <a:rPr lang="fr-FR" sz="1800" i="1" dirty="0">
                          <a:solidFill>
                            <a:srgbClr val="FF0000"/>
                          </a:solidFill>
                        </a:rPr>
                        <a:t>Dépend de la bande passante et de la quantité de données à échanger. A estimer?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187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Quantité de données échangées avec les autres composants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x o/ko</a:t>
                      </a:r>
                    </a:p>
                    <a:p>
                      <a:pPr algn="ctr"/>
                      <a:r>
                        <a:rPr lang="fr-FR" sz="1800" i="1" dirty="0">
                          <a:solidFill>
                            <a:srgbClr val="FF0000"/>
                          </a:solidFill>
                        </a:rPr>
                        <a:t>Dépend des données à échanger.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2217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Latence entre mesures et échanges avec les autres composants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x h/jour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5598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Sécurisation des échanges avec les autres composants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Inexistante … </a:t>
                      </a:r>
                      <a:r>
                        <a:rPr lang="fr-FR" sz="1800" b="1" dirty="0">
                          <a:solidFill>
                            <a:srgbClr val="FF0000"/>
                          </a:solidFill>
                        </a:rPr>
                        <a:t>forte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30943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Nature des données échangées avec le gestionnaire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fonction 02</a:t>
                      </a:r>
                    </a:p>
                    <a:p>
                      <a:pPr algn="ctr"/>
                      <a:r>
                        <a:rPr lang="fr-FR" sz="18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peut y avoir d’autres types d’information</a:t>
                      </a:r>
                      <a:endParaRPr lang="fr-FR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20101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Fréquence des échanges avec le gestionnaire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Toutes les x heures/jours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07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40D3392-950B-49EC-852B-A638F01C5B79}"/>
              </a:ext>
            </a:extLst>
          </p:cNvPr>
          <p:cNvSpPr/>
          <p:nvPr/>
        </p:nvSpPr>
        <p:spPr>
          <a:xfrm>
            <a:off x="147429" y="35935"/>
            <a:ext cx="11897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F3 : Le composant préfabriqué en matière communicante doit informer le gestionnaire des paramètres interne et externe au bâtiment par l’intermédiaire d’autres matières communicantes</a:t>
            </a:r>
          </a:p>
        </p:txBody>
      </p:sp>
    </p:spTree>
    <p:extLst>
      <p:ext uri="{BB962C8B-B14F-4D97-AF65-F5344CB8AC3E}">
        <p14:creationId xmlns:p14="http://schemas.microsoft.com/office/powerpoint/2010/main" val="3670577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0086ADF0-690E-483B-84BA-EB1F3ABFE1A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7428" y="2401735"/>
          <a:ext cx="11897139" cy="221996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204292">
                  <a:extLst>
                    <a:ext uri="{9D8B030D-6E8A-4147-A177-3AD203B41FA5}">
                      <a16:colId xmlns:a16="http://schemas.microsoft.com/office/drawing/2014/main" val="108353390"/>
                    </a:ext>
                  </a:extLst>
                </a:gridCol>
                <a:gridCol w="5317435">
                  <a:extLst>
                    <a:ext uri="{9D8B030D-6E8A-4147-A177-3AD203B41FA5}">
                      <a16:colId xmlns:a16="http://schemas.microsoft.com/office/drawing/2014/main" val="116384543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309265632"/>
                    </a:ext>
                  </a:extLst>
                </a:gridCol>
                <a:gridCol w="1260612">
                  <a:extLst>
                    <a:ext uri="{9D8B030D-6E8A-4147-A177-3AD203B41FA5}">
                      <a16:colId xmlns:a16="http://schemas.microsoft.com/office/drawing/2014/main" val="2102798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Critères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Flexibilité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6709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F3</a:t>
                      </a:r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Fréquence des échanges avec le gestionnaire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Toutes les x heures/jours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0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Durée des échanges avec le gestionnaire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x µs/ms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1117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Quantité de données échangées avec le gestionnaire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x o/ko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6060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Latence entre mesure et échanges avec le gestionnaire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x heures/jours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899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Sécurisation des échanges avec le gestionnaire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/>
                        <a:t>Inexistante..</a:t>
                      </a:r>
                      <a:r>
                        <a:rPr lang="fr-FR" sz="1800" b="1" dirty="0" err="1">
                          <a:solidFill>
                            <a:srgbClr val="FF0000"/>
                          </a:solidFill>
                        </a:rPr>
                        <a:t>forte</a:t>
                      </a:r>
                      <a:endParaRPr lang="fr-FR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48792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40D3392-950B-49EC-852B-A638F01C5B79}"/>
              </a:ext>
            </a:extLst>
          </p:cNvPr>
          <p:cNvSpPr/>
          <p:nvPr/>
        </p:nvSpPr>
        <p:spPr>
          <a:xfrm>
            <a:off x="147427" y="423561"/>
            <a:ext cx="11897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F3 (suite) : Le composant préfabriqué en matière communicante doit informer le gestionnaire des paramètres interne et externe au bâtiment par l’intermédiaire d’autres matières communicantes</a:t>
            </a:r>
          </a:p>
        </p:txBody>
      </p:sp>
    </p:spTree>
    <p:extLst>
      <p:ext uri="{BB962C8B-B14F-4D97-AF65-F5344CB8AC3E}">
        <p14:creationId xmlns:p14="http://schemas.microsoft.com/office/powerpoint/2010/main" val="778681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0086ADF0-690E-483B-84BA-EB1F3ABFE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014922"/>
              </p:ext>
            </p:extLst>
          </p:nvPr>
        </p:nvGraphicFramePr>
        <p:xfrm>
          <a:off x="147426" y="1855083"/>
          <a:ext cx="11897139" cy="22148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204292">
                  <a:extLst>
                    <a:ext uri="{9D8B030D-6E8A-4147-A177-3AD203B41FA5}">
                      <a16:colId xmlns:a16="http://schemas.microsoft.com/office/drawing/2014/main" val="108353390"/>
                    </a:ext>
                  </a:extLst>
                </a:gridCol>
                <a:gridCol w="5744821">
                  <a:extLst>
                    <a:ext uri="{9D8B030D-6E8A-4147-A177-3AD203B41FA5}">
                      <a16:colId xmlns:a16="http://schemas.microsoft.com/office/drawing/2014/main" val="1163845433"/>
                    </a:ext>
                  </a:extLst>
                </a:gridCol>
                <a:gridCol w="3687414">
                  <a:extLst>
                    <a:ext uri="{9D8B030D-6E8A-4147-A177-3AD203B41FA5}">
                      <a16:colId xmlns:a16="http://schemas.microsoft.com/office/drawing/2014/main" val="1309265632"/>
                    </a:ext>
                  </a:extLst>
                </a:gridCol>
                <a:gridCol w="1260612">
                  <a:extLst>
                    <a:ext uri="{9D8B030D-6E8A-4147-A177-3AD203B41FA5}">
                      <a16:colId xmlns:a16="http://schemas.microsoft.com/office/drawing/2014/main" val="2102798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Critères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Flexibilité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6709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F4</a:t>
                      </a:r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Mode d’accès gestionnaire et utilisateur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Lien (accès web?)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0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Fréquence des échanges entre gestionnaire et utilisateur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1 fois/mois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1117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Quantité de données échangées avec le gestionnaire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x o/ko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606079"/>
                  </a:ext>
                </a:extLst>
              </a:tr>
              <a:tr h="13539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Latence entre mesure et échanges avec le gestionnaire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x heures/jours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899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Sécurisation des échanges avec le gestionnaire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/>
                        <a:t>Inexistante..</a:t>
                      </a:r>
                      <a:r>
                        <a:rPr lang="fr-FR" sz="1800" b="1" dirty="0" err="1">
                          <a:solidFill>
                            <a:srgbClr val="FF0000"/>
                          </a:solidFill>
                        </a:rPr>
                        <a:t>forte</a:t>
                      </a:r>
                      <a:endParaRPr lang="fr-FR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48792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40D3392-950B-49EC-852B-A638F01C5B79}"/>
              </a:ext>
            </a:extLst>
          </p:cNvPr>
          <p:cNvSpPr/>
          <p:nvPr/>
        </p:nvSpPr>
        <p:spPr>
          <a:xfrm>
            <a:off x="147427" y="423561"/>
            <a:ext cx="118971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F4: Le CPMC doit permettre l’échange entre gestionnaires et utilisateurs</a:t>
            </a:r>
          </a:p>
        </p:txBody>
      </p:sp>
    </p:spTree>
    <p:extLst>
      <p:ext uri="{BB962C8B-B14F-4D97-AF65-F5344CB8AC3E}">
        <p14:creationId xmlns:p14="http://schemas.microsoft.com/office/powerpoint/2010/main" val="2074124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0086ADF0-690E-483B-84BA-EB1F3ABFE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659322"/>
              </p:ext>
            </p:extLst>
          </p:nvPr>
        </p:nvGraphicFramePr>
        <p:xfrm>
          <a:off x="147426" y="1589269"/>
          <a:ext cx="11897139" cy="43078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204292">
                  <a:extLst>
                    <a:ext uri="{9D8B030D-6E8A-4147-A177-3AD203B41FA5}">
                      <a16:colId xmlns:a16="http://schemas.microsoft.com/office/drawing/2014/main" val="108353390"/>
                    </a:ext>
                  </a:extLst>
                </a:gridCol>
                <a:gridCol w="6301412">
                  <a:extLst>
                    <a:ext uri="{9D8B030D-6E8A-4147-A177-3AD203B41FA5}">
                      <a16:colId xmlns:a16="http://schemas.microsoft.com/office/drawing/2014/main" val="1163845433"/>
                    </a:ext>
                  </a:extLst>
                </a:gridCol>
                <a:gridCol w="3130823">
                  <a:extLst>
                    <a:ext uri="{9D8B030D-6E8A-4147-A177-3AD203B41FA5}">
                      <a16:colId xmlns:a16="http://schemas.microsoft.com/office/drawing/2014/main" val="1309265632"/>
                    </a:ext>
                  </a:extLst>
                </a:gridCol>
                <a:gridCol w="1260612">
                  <a:extLst>
                    <a:ext uri="{9D8B030D-6E8A-4147-A177-3AD203B41FA5}">
                      <a16:colId xmlns:a16="http://schemas.microsoft.com/office/drawing/2014/main" val="2102798394"/>
                    </a:ext>
                  </a:extLst>
                </a:gridCol>
              </a:tblGrid>
              <a:tr h="30413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Critères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Flexibilité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6709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F5</a:t>
                      </a:r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Informations générales sur le CPMC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Matériaux, détails techniques, </a:t>
                      </a:r>
                      <a:r>
                        <a:rPr lang="fr-FR" sz="1800" dirty="0" err="1"/>
                        <a:t>traçabiilté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0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Informations sur les anomalies historisées du CPMC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Anomalies  chimiques matière chimique (niveau pH, espèces exogènes,…)</a:t>
                      </a:r>
                    </a:p>
                    <a:p>
                      <a:pPr algn="ctr"/>
                      <a:r>
                        <a:rPr lang="fr-FR" sz="1800" dirty="0"/>
                        <a:t>Anomalies physiques matière</a:t>
                      </a:r>
                    </a:p>
                    <a:p>
                      <a:pPr algn="ctr"/>
                      <a:r>
                        <a:rPr lang="fr-FR" sz="1800" dirty="0"/>
                        <a:t>(variation de pression, hygrométrie)</a:t>
                      </a:r>
                    </a:p>
                    <a:p>
                      <a:pPr algn="ctr"/>
                      <a:r>
                        <a:rPr lang="fr-FR" sz="1800" dirty="0"/>
                        <a:t>Anomalies physique pièce</a:t>
                      </a:r>
                    </a:p>
                    <a:p>
                      <a:pPr algn="ctr"/>
                      <a:r>
                        <a:rPr lang="fr-FR" sz="1800" dirty="0"/>
                        <a:t>(fissuration, contrainte, humidité)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1117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Liste des opérations de maintenance déjà effectuées sur le CPMC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Quantité? formalisme?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6060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Accès au carnet d’entretien du bâtiment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89976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40D3392-950B-49EC-852B-A638F01C5B79}"/>
              </a:ext>
            </a:extLst>
          </p:cNvPr>
          <p:cNvSpPr/>
          <p:nvPr/>
        </p:nvSpPr>
        <p:spPr>
          <a:xfrm>
            <a:off x="147427" y="423561"/>
            <a:ext cx="118971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F5: Le CPMC doit donner des informations aux acteurs métiers (Pompiers(?), maintenance/nettoyage)</a:t>
            </a:r>
          </a:p>
        </p:txBody>
      </p:sp>
    </p:spTree>
    <p:extLst>
      <p:ext uri="{BB962C8B-B14F-4D97-AF65-F5344CB8AC3E}">
        <p14:creationId xmlns:p14="http://schemas.microsoft.com/office/powerpoint/2010/main" val="4085382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0086ADF0-690E-483B-84BA-EB1F3ABFE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780619"/>
              </p:ext>
            </p:extLst>
          </p:nvPr>
        </p:nvGraphicFramePr>
        <p:xfrm>
          <a:off x="147426" y="1855083"/>
          <a:ext cx="11897139" cy="21031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204292">
                  <a:extLst>
                    <a:ext uri="{9D8B030D-6E8A-4147-A177-3AD203B41FA5}">
                      <a16:colId xmlns:a16="http://schemas.microsoft.com/office/drawing/2014/main" val="108353390"/>
                    </a:ext>
                  </a:extLst>
                </a:gridCol>
                <a:gridCol w="6301412">
                  <a:extLst>
                    <a:ext uri="{9D8B030D-6E8A-4147-A177-3AD203B41FA5}">
                      <a16:colId xmlns:a16="http://schemas.microsoft.com/office/drawing/2014/main" val="1163845433"/>
                    </a:ext>
                  </a:extLst>
                </a:gridCol>
                <a:gridCol w="3130823">
                  <a:extLst>
                    <a:ext uri="{9D8B030D-6E8A-4147-A177-3AD203B41FA5}">
                      <a16:colId xmlns:a16="http://schemas.microsoft.com/office/drawing/2014/main" val="1309265632"/>
                    </a:ext>
                  </a:extLst>
                </a:gridCol>
                <a:gridCol w="1260612">
                  <a:extLst>
                    <a:ext uri="{9D8B030D-6E8A-4147-A177-3AD203B41FA5}">
                      <a16:colId xmlns:a16="http://schemas.microsoft.com/office/drawing/2014/main" val="2102798394"/>
                    </a:ext>
                  </a:extLst>
                </a:gridCol>
              </a:tblGrid>
              <a:tr h="16454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Critères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Flexibilité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6709"/>
                  </a:ext>
                </a:extLst>
              </a:tr>
              <a:tr h="491656">
                <a:tc rowSpan="4">
                  <a:txBody>
                    <a:bodyPr/>
                    <a:lstStyle/>
                    <a:p>
                      <a:pPr algn="ctr"/>
                      <a:r>
                        <a:rPr lang="fr-FR" dirty="0"/>
                        <a:t>F6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Cartes des valeurs physiques (t°, humidité, contraintes,…) dans le bâtiment (pompier/mainteneur)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Cf fonction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144044"/>
                  </a:ext>
                </a:extLst>
              </a:tr>
              <a:tr h="22241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Mode d’acquisition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</a:rPr>
                        <a:t>Synchrone/Asynchrone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01674"/>
                  </a:ext>
                </a:extLst>
              </a:tr>
              <a:tr h="22241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Historisation de ces valeurs (en mode asynchrone)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</a:rPr>
                        <a:t>X mois?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487923"/>
                  </a:ext>
                </a:extLst>
              </a:tr>
              <a:tr h="222416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Vitesse d’acquisition des données (en mode synchrone)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</a:rPr>
                        <a:t>&lt;1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841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40D3392-950B-49EC-852B-A638F01C5B79}"/>
              </a:ext>
            </a:extLst>
          </p:cNvPr>
          <p:cNvSpPr/>
          <p:nvPr/>
        </p:nvSpPr>
        <p:spPr>
          <a:xfrm>
            <a:off x="147427" y="423561"/>
            <a:ext cx="118971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F6: Le CPMC doit remonter des données vers les acteurs métiers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EC045C2-8AD1-4B66-901B-07F3FD2DBC00}"/>
              </a:ext>
            </a:extLst>
          </p:cNvPr>
          <p:cNvSpPr txBox="1"/>
          <p:nvPr/>
        </p:nvSpPr>
        <p:spPr>
          <a:xfrm>
            <a:off x="69574" y="792893"/>
            <a:ext cx="78458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Le terme </a:t>
            </a:r>
            <a:r>
              <a:rPr lang="fr-FR" b="1" i="1" dirty="0">
                <a:solidFill>
                  <a:srgbClr val="FF0000"/>
                </a:solidFill>
              </a:rPr>
              <a:t>remonter</a:t>
            </a:r>
            <a:r>
              <a:rPr lang="fr-FR" b="1" dirty="0">
                <a:solidFill>
                  <a:srgbClr val="FF0000"/>
                </a:solidFill>
              </a:rPr>
              <a:t> des données se réfère à l’acquisition des données de capteur.</a:t>
            </a:r>
          </a:p>
          <a:p>
            <a:r>
              <a:rPr lang="fr-FR" b="1" dirty="0">
                <a:solidFill>
                  <a:srgbClr val="FF0000"/>
                </a:solidFill>
              </a:rPr>
              <a:t>Acquisition synchrone = les valeurs relevées sont celles actuelles</a:t>
            </a:r>
          </a:p>
          <a:p>
            <a:r>
              <a:rPr lang="fr-FR" b="1" dirty="0">
                <a:solidFill>
                  <a:srgbClr val="FF0000"/>
                </a:solidFill>
              </a:rPr>
              <a:t>Acquisition asynchrone = les valeurs ont été relevées avant et historisées</a:t>
            </a:r>
          </a:p>
        </p:txBody>
      </p:sp>
    </p:spTree>
    <p:extLst>
      <p:ext uri="{BB962C8B-B14F-4D97-AF65-F5344CB8AC3E}">
        <p14:creationId xmlns:p14="http://schemas.microsoft.com/office/powerpoint/2010/main" val="3929134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0086ADF0-690E-483B-84BA-EB1F3ABFE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547268"/>
              </p:ext>
            </p:extLst>
          </p:nvPr>
        </p:nvGraphicFramePr>
        <p:xfrm>
          <a:off x="147428" y="2401735"/>
          <a:ext cx="11897139" cy="25908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204292">
                  <a:extLst>
                    <a:ext uri="{9D8B030D-6E8A-4147-A177-3AD203B41FA5}">
                      <a16:colId xmlns:a16="http://schemas.microsoft.com/office/drawing/2014/main" val="108353390"/>
                    </a:ext>
                  </a:extLst>
                </a:gridCol>
                <a:gridCol w="5615610">
                  <a:extLst>
                    <a:ext uri="{9D8B030D-6E8A-4147-A177-3AD203B41FA5}">
                      <a16:colId xmlns:a16="http://schemas.microsoft.com/office/drawing/2014/main" val="1163845433"/>
                    </a:ext>
                  </a:extLst>
                </a:gridCol>
                <a:gridCol w="3816625">
                  <a:extLst>
                    <a:ext uri="{9D8B030D-6E8A-4147-A177-3AD203B41FA5}">
                      <a16:colId xmlns:a16="http://schemas.microsoft.com/office/drawing/2014/main" val="1309265632"/>
                    </a:ext>
                  </a:extLst>
                </a:gridCol>
                <a:gridCol w="1260612">
                  <a:extLst>
                    <a:ext uri="{9D8B030D-6E8A-4147-A177-3AD203B41FA5}">
                      <a16:colId xmlns:a16="http://schemas.microsoft.com/office/drawing/2014/main" val="2102798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Critères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Flexibilité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6709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F7</a:t>
                      </a:r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Nature des données stockées à collecter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Toutes les x heures/jours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0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Quantité des données stockées à collecter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x µs/ms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1117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Nature de l'interrogation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x o/ko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6060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Fréquence de l'interrogation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Asynchrone/synchrone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899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Localisation du gestionnaire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</a:rPr>
                        <a:t>Locale/globale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4879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Sécurisation des échanges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err="1"/>
                        <a:t>Inexistante..</a:t>
                      </a:r>
                      <a:r>
                        <a:rPr lang="fr-FR" sz="1800" b="1" dirty="0" err="1">
                          <a:solidFill>
                            <a:srgbClr val="FF0000"/>
                          </a:solidFill>
                        </a:rPr>
                        <a:t>forte</a:t>
                      </a:r>
                      <a:endParaRPr lang="fr-FR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277936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40D3392-950B-49EC-852B-A638F01C5B79}"/>
              </a:ext>
            </a:extLst>
          </p:cNvPr>
          <p:cNvSpPr/>
          <p:nvPr/>
        </p:nvSpPr>
        <p:spPr>
          <a:xfrm>
            <a:off x="147427" y="423561"/>
            <a:ext cx="11897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F7 : Le composant préfabriqué en matière communicante doit permettre au gestionnaire de collecter les datas nécessaires pour la gestion de son patrimoine.</a:t>
            </a:r>
          </a:p>
        </p:txBody>
      </p:sp>
    </p:spTree>
    <p:extLst>
      <p:ext uri="{BB962C8B-B14F-4D97-AF65-F5344CB8AC3E}">
        <p14:creationId xmlns:p14="http://schemas.microsoft.com/office/powerpoint/2010/main" val="4274673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0D3392-950B-49EC-852B-A638F01C5B79}"/>
              </a:ext>
            </a:extLst>
          </p:cNvPr>
          <p:cNvSpPr/>
          <p:nvPr/>
        </p:nvSpPr>
        <p:spPr>
          <a:xfrm>
            <a:off x="147427" y="423561"/>
            <a:ext cx="11897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F8 : Le composant préfabriqué en matière communicante doit permettre de mettre en relation les acteurs métiers avec le gestionnaire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871578A-6FB6-4234-86EA-49E3ACADC06F}"/>
              </a:ext>
            </a:extLst>
          </p:cNvPr>
          <p:cNvSpPr txBox="1"/>
          <p:nvPr/>
        </p:nvSpPr>
        <p:spPr>
          <a:xfrm>
            <a:off x="189818" y="1458814"/>
            <a:ext cx="1561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>
                <a:solidFill>
                  <a:srgbClr val="FF0000"/>
                </a:solidFill>
              </a:rPr>
              <a:t>Similaires à F4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1CBB91-89D0-474C-B287-A906713E46EC}"/>
              </a:ext>
            </a:extLst>
          </p:cNvPr>
          <p:cNvSpPr/>
          <p:nvPr/>
        </p:nvSpPr>
        <p:spPr>
          <a:xfrm>
            <a:off x="147427" y="1089482"/>
            <a:ext cx="118971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F9 : Le CPMC doit mettre en relation les Acteurs plus amonts avec le gestionnaire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88E426-367D-4D33-8E7C-FB1838A556EA}"/>
              </a:ext>
            </a:extLst>
          </p:cNvPr>
          <p:cNvSpPr/>
          <p:nvPr/>
        </p:nvSpPr>
        <p:spPr>
          <a:xfrm>
            <a:off x="147426" y="2562497"/>
            <a:ext cx="118971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F10 : Le CPMC  doit permettre la relation avec l’utilisateur et le système d’information par contact direct (F10’ permettre de récupérer des données depuis la matière) 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4C20BD92-25D5-41A0-B600-B78837379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641680"/>
              </p:ext>
            </p:extLst>
          </p:nvPr>
        </p:nvGraphicFramePr>
        <p:xfrm>
          <a:off x="188686" y="3533739"/>
          <a:ext cx="11898271" cy="17475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205424">
                  <a:extLst>
                    <a:ext uri="{9D8B030D-6E8A-4147-A177-3AD203B41FA5}">
                      <a16:colId xmlns:a16="http://schemas.microsoft.com/office/drawing/2014/main" val="108353390"/>
                    </a:ext>
                  </a:extLst>
                </a:gridCol>
                <a:gridCol w="4280015">
                  <a:extLst>
                    <a:ext uri="{9D8B030D-6E8A-4147-A177-3AD203B41FA5}">
                      <a16:colId xmlns:a16="http://schemas.microsoft.com/office/drawing/2014/main" val="1163845433"/>
                    </a:ext>
                  </a:extLst>
                </a:gridCol>
                <a:gridCol w="5152220">
                  <a:extLst>
                    <a:ext uri="{9D8B030D-6E8A-4147-A177-3AD203B41FA5}">
                      <a16:colId xmlns:a16="http://schemas.microsoft.com/office/drawing/2014/main" val="1309265632"/>
                    </a:ext>
                  </a:extLst>
                </a:gridCol>
                <a:gridCol w="1260612">
                  <a:extLst>
                    <a:ext uri="{9D8B030D-6E8A-4147-A177-3AD203B41FA5}">
                      <a16:colId xmlns:a16="http://schemas.microsoft.com/office/drawing/2014/main" val="2102798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Critères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Flexibilité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6709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F10</a:t>
                      </a:r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Type de lecture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Lecture sans contact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4410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Distance de lecture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contact/plusieurs mètres(?)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111724"/>
                  </a:ext>
                </a:extLst>
              </a:tr>
              <a:tr h="30407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Emplacement des données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Sur le CPMC (données </a:t>
                      </a:r>
                      <a:r>
                        <a:rPr lang="fr-FR" sz="1800" u="sng" dirty="0"/>
                        <a:t>critiques</a:t>
                      </a:r>
                      <a:r>
                        <a:rPr lang="fr-FR" sz="1800" dirty="0"/>
                        <a:t>)</a:t>
                      </a:r>
                    </a:p>
                    <a:p>
                      <a:pPr algn="ctr"/>
                      <a:r>
                        <a:rPr lang="fr-FR" sz="1800" dirty="0"/>
                        <a:t>Sur un serveur distant (autres données)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389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401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A1F0785-54C0-44FB-89A6-58720F129542}"/>
              </a:ext>
            </a:extLst>
          </p:cNvPr>
          <p:cNvSpPr/>
          <p:nvPr/>
        </p:nvSpPr>
        <p:spPr>
          <a:xfrm>
            <a:off x="235869" y="1600480"/>
            <a:ext cx="113098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F12 :</a:t>
            </a:r>
            <a:r>
              <a:rPr lang="fr-FR" dirty="0"/>
              <a:t> Le CPMC doit permettre de diffuser des contraintes d’usage issues des SIG vers le gestionnaire et utilisateur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B2E3F4-54DF-423A-B0E9-50DC7C5EED24}"/>
              </a:ext>
            </a:extLst>
          </p:cNvPr>
          <p:cNvSpPr/>
          <p:nvPr/>
        </p:nvSpPr>
        <p:spPr>
          <a:xfrm>
            <a:off x="220096" y="502694"/>
            <a:ext cx="118971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F11 : Le CPMC doit permettre de renvoyer des informations vers le SIG</a:t>
            </a:r>
          </a:p>
          <a:p>
            <a:r>
              <a:rPr lang="fr-FR" i="1" dirty="0"/>
              <a:t>SIG = Système d’Information Géographique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EDF174B-87A7-4225-AD0A-13B1B5478F89}"/>
              </a:ext>
            </a:extLst>
          </p:cNvPr>
          <p:cNvSpPr txBox="1"/>
          <p:nvPr/>
        </p:nvSpPr>
        <p:spPr>
          <a:xfrm>
            <a:off x="220096" y="1051587"/>
            <a:ext cx="1456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>
                <a:solidFill>
                  <a:srgbClr val="FF0000"/>
                </a:solidFill>
              </a:rPr>
              <a:t>Similaire à F3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916C5D4-03A8-45FC-857A-D2D2B60289FD}"/>
              </a:ext>
            </a:extLst>
          </p:cNvPr>
          <p:cNvSpPr txBox="1"/>
          <p:nvPr/>
        </p:nvSpPr>
        <p:spPr>
          <a:xfrm>
            <a:off x="235869" y="1947383"/>
            <a:ext cx="3520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>
                <a:solidFill>
                  <a:srgbClr val="FF0000"/>
                </a:solidFill>
              </a:rPr>
              <a:t>Natures des contraintes d’usage ??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25EB384E-4538-4A20-BED8-A644AD850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750838"/>
              </p:ext>
            </p:extLst>
          </p:nvPr>
        </p:nvGraphicFramePr>
        <p:xfrm>
          <a:off x="147427" y="2419902"/>
          <a:ext cx="11897139" cy="1484465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204292">
                  <a:extLst>
                    <a:ext uri="{9D8B030D-6E8A-4147-A177-3AD203B41FA5}">
                      <a16:colId xmlns:a16="http://schemas.microsoft.com/office/drawing/2014/main" val="108353390"/>
                    </a:ext>
                  </a:extLst>
                </a:gridCol>
                <a:gridCol w="5615610">
                  <a:extLst>
                    <a:ext uri="{9D8B030D-6E8A-4147-A177-3AD203B41FA5}">
                      <a16:colId xmlns:a16="http://schemas.microsoft.com/office/drawing/2014/main" val="1163845433"/>
                    </a:ext>
                  </a:extLst>
                </a:gridCol>
                <a:gridCol w="3766931">
                  <a:extLst>
                    <a:ext uri="{9D8B030D-6E8A-4147-A177-3AD203B41FA5}">
                      <a16:colId xmlns:a16="http://schemas.microsoft.com/office/drawing/2014/main" val="1309265632"/>
                    </a:ext>
                  </a:extLst>
                </a:gridCol>
                <a:gridCol w="1310306">
                  <a:extLst>
                    <a:ext uri="{9D8B030D-6E8A-4147-A177-3AD203B41FA5}">
                      <a16:colId xmlns:a16="http://schemas.microsoft.com/office/drawing/2014/main" val="2102798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Critères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Flexibilité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6709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F12</a:t>
                      </a:r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Nature des contraintes d’usage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0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Qualification des données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/>
                        <a:t>Propriétaire..publique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111724"/>
                  </a:ext>
                </a:extLst>
              </a:tr>
              <a:tr h="37702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Nature de la vérification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err="1"/>
                        <a:t>Id..authentification</a:t>
                      </a:r>
                      <a:r>
                        <a:rPr lang="fr-FR" sz="1800" dirty="0"/>
                        <a:t> forte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606079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E93608BB-1386-43BB-B73E-FDA27D9C5689}"/>
              </a:ext>
            </a:extLst>
          </p:cNvPr>
          <p:cNvSpPr/>
          <p:nvPr/>
        </p:nvSpPr>
        <p:spPr>
          <a:xfrm>
            <a:off x="235869" y="4314751"/>
            <a:ext cx="116331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F13 : </a:t>
            </a:r>
            <a:r>
              <a:rPr lang="fr-FR" dirty="0"/>
              <a:t>Le CPMC doit permettre de sécuriser l’information avec un niveau paramétrable</a:t>
            </a:r>
          </a:p>
          <a:p>
            <a:r>
              <a:rPr lang="fr-FR" i="1" dirty="0"/>
              <a:t>Ex: je suis un agent de maintenance, je peux avoir accès aux données structurelles du béton. Sinon non.</a:t>
            </a:r>
            <a:endParaRPr lang="fr-FR" dirty="0"/>
          </a:p>
          <a:p>
            <a:r>
              <a:rPr lang="fr-FR" b="1" dirty="0"/>
              <a:t>F14 :</a:t>
            </a:r>
            <a:r>
              <a:rPr lang="fr-FR" dirty="0"/>
              <a:t> Le CPMC doit sécuriser ses données au vu des différents « gens » autour de lui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C0AAAAF5-678A-400D-BDFC-0E2D24A05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761251"/>
              </p:ext>
            </p:extLst>
          </p:nvPr>
        </p:nvGraphicFramePr>
        <p:xfrm>
          <a:off x="147426" y="5572413"/>
          <a:ext cx="11897139" cy="11074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204292">
                  <a:extLst>
                    <a:ext uri="{9D8B030D-6E8A-4147-A177-3AD203B41FA5}">
                      <a16:colId xmlns:a16="http://schemas.microsoft.com/office/drawing/2014/main" val="108353390"/>
                    </a:ext>
                  </a:extLst>
                </a:gridCol>
                <a:gridCol w="5615610">
                  <a:extLst>
                    <a:ext uri="{9D8B030D-6E8A-4147-A177-3AD203B41FA5}">
                      <a16:colId xmlns:a16="http://schemas.microsoft.com/office/drawing/2014/main" val="1163845433"/>
                    </a:ext>
                  </a:extLst>
                </a:gridCol>
                <a:gridCol w="3766931">
                  <a:extLst>
                    <a:ext uri="{9D8B030D-6E8A-4147-A177-3AD203B41FA5}">
                      <a16:colId xmlns:a16="http://schemas.microsoft.com/office/drawing/2014/main" val="1309265632"/>
                    </a:ext>
                  </a:extLst>
                </a:gridCol>
                <a:gridCol w="1310306">
                  <a:extLst>
                    <a:ext uri="{9D8B030D-6E8A-4147-A177-3AD203B41FA5}">
                      <a16:colId xmlns:a16="http://schemas.microsoft.com/office/drawing/2014/main" val="2102798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Critères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Flexibilité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670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F13/14</a:t>
                      </a:r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Droits d’accès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Profils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0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Cryptage des échanges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Protocole de cryptage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111724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54B4CBF0-5068-4CA0-B331-64CF057AD24D}"/>
              </a:ext>
            </a:extLst>
          </p:cNvPr>
          <p:cNvSpPr txBox="1"/>
          <p:nvPr/>
        </p:nvSpPr>
        <p:spPr>
          <a:xfrm>
            <a:off x="235869" y="5203081"/>
            <a:ext cx="654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>
                <a:solidFill>
                  <a:srgbClr val="FF0000"/>
                </a:solidFill>
              </a:rPr>
              <a:t>Regroupement en une seule fonction « Sécurité des informations »</a:t>
            </a:r>
          </a:p>
        </p:txBody>
      </p:sp>
    </p:spTree>
    <p:extLst>
      <p:ext uri="{BB962C8B-B14F-4D97-AF65-F5344CB8AC3E}">
        <p14:creationId xmlns:p14="http://schemas.microsoft.com/office/powerpoint/2010/main" val="103868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836E080-1078-496B-8F4B-A8B1A3D2B734}"/>
              </a:ext>
            </a:extLst>
          </p:cNvPr>
          <p:cNvSpPr/>
          <p:nvPr/>
        </p:nvSpPr>
        <p:spPr>
          <a:xfrm>
            <a:off x="0" y="3180182"/>
            <a:ext cx="12192000" cy="19680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0E2D846-8A6A-456C-A133-E20CC08EE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Phase d’exploitation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B9F31B2-CFE2-4A9D-84E9-2F2947060A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4302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0086ADF0-690E-483B-84BA-EB1F3ABFE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714175"/>
              </p:ext>
            </p:extLst>
          </p:nvPr>
        </p:nvGraphicFramePr>
        <p:xfrm>
          <a:off x="147427" y="970246"/>
          <a:ext cx="11897139" cy="1484465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204292">
                  <a:extLst>
                    <a:ext uri="{9D8B030D-6E8A-4147-A177-3AD203B41FA5}">
                      <a16:colId xmlns:a16="http://schemas.microsoft.com/office/drawing/2014/main" val="108353390"/>
                    </a:ext>
                  </a:extLst>
                </a:gridCol>
                <a:gridCol w="5615610">
                  <a:extLst>
                    <a:ext uri="{9D8B030D-6E8A-4147-A177-3AD203B41FA5}">
                      <a16:colId xmlns:a16="http://schemas.microsoft.com/office/drawing/2014/main" val="1163845433"/>
                    </a:ext>
                  </a:extLst>
                </a:gridCol>
                <a:gridCol w="3766931">
                  <a:extLst>
                    <a:ext uri="{9D8B030D-6E8A-4147-A177-3AD203B41FA5}">
                      <a16:colId xmlns:a16="http://schemas.microsoft.com/office/drawing/2014/main" val="1309265632"/>
                    </a:ext>
                  </a:extLst>
                </a:gridCol>
                <a:gridCol w="1310306">
                  <a:extLst>
                    <a:ext uri="{9D8B030D-6E8A-4147-A177-3AD203B41FA5}">
                      <a16:colId xmlns:a16="http://schemas.microsoft.com/office/drawing/2014/main" val="2102798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Critères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Flexibilité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6709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F15</a:t>
                      </a:r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Nature de seuil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Root..</a:t>
                      </a:r>
                      <a:r>
                        <a:rPr lang="fr-FR" sz="1800" dirty="0" err="1"/>
                        <a:t>extern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0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Qualification des données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/>
                        <a:t>Propriétaire..publique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111724"/>
                  </a:ext>
                </a:extLst>
              </a:tr>
              <a:tr h="37702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Nature de la vérification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err="1"/>
                        <a:t>Id..authentification</a:t>
                      </a:r>
                      <a:r>
                        <a:rPr lang="fr-FR" sz="1800" dirty="0"/>
                        <a:t> forte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6060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40D3392-950B-49EC-852B-A638F01C5B79}"/>
              </a:ext>
            </a:extLst>
          </p:cNvPr>
          <p:cNvSpPr/>
          <p:nvPr/>
        </p:nvSpPr>
        <p:spPr>
          <a:xfrm>
            <a:off x="147427" y="423561"/>
            <a:ext cx="118971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F15 : Le </a:t>
            </a:r>
            <a:r>
              <a:rPr lang="fr-FR" dirty="0"/>
              <a:t>composant préfabriqué en matière communicante doit permettre des seuils d’accès aux données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9B49CA-6238-4473-BDD3-989A7C8771F1}"/>
              </a:ext>
            </a:extLst>
          </p:cNvPr>
          <p:cNvSpPr/>
          <p:nvPr/>
        </p:nvSpPr>
        <p:spPr>
          <a:xfrm>
            <a:off x="147426" y="3287397"/>
            <a:ext cx="114794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F16 : </a:t>
            </a:r>
            <a:r>
              <a:rPr lang="fr-FR" dirty="0"/>
              <a:t>Le CPMC doit permettre aux  autres gens de connaître l’origine des données produites par les acteurs amonts</a:t>
            </a:r>
            <a:endParaRPr lang="fr-FR" b="1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5DCEE66-F028-4AC1-9FC2-06FDF227F8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1358"/>
              </p:ext>
            </p:extLst>
          </p:nvPr>
        </p:nvGraphicFramePr>
        <p:xfrm>
          <a:off x="147426" y="3944569"/>
          <a:ext cx="11897139" cy="17475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204292">
                  <a:extLst>
                    <a:ext uri="{9D8B030D-6E8A-4147-A177-3AD203B41FA5}">
                      <a16:colId xmlns:a16="http://schemas.microsoft.com/office/drawing/2014/main" val="108353390"/>
                    </a:ext>
                  </a:extLst>
                </a:gridCol>
                <a:gridCol w="5818339">
                  <a:extLst>
                    <a:ext uri="{9D8B030D-6E8A-4147-A177-3AD203B41FA5}">
                      <a16:colId xmlns:a16="http://schemas.microsoft.com/office/drawing/2014/main" val="1163845433"/>
                    </a:ext>
                  </a:extLst>
                </a:gridCol>
                <a:gridCol w="3564202">
                  <a:extLst>
                    <a:ext uri="{9D8B030D-6E8A-4147-A177-3AD203B41FA5}">
                      <a16:colId xmlns:a16="http://schemas.microsoft.com/office/drawing/2014/main" val="1309265632"/>
                    </a:ext>
                  </a:extLst>
                </a:gridCol>
                <a:gridCol w="1310306">
                  <a:extLst>
                    <a:ext uri="{9D8B030D-6E8A-4147-A177-3AD203B41FA5}">
                      <a16:colId xmlns:a16="http://schemas.microsoft.com/office/drawing/2014/main" val="2102798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Critères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Flexibilité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6709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F16</a:t>
                      </a:r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Moyen de lier la  donnée et son origine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Métadonnées, lien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0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Origine des données contient l’identifiant acteur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Description de l’acteur (URI, nom)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111724"/>
                  </a:ext>
                </a:extLst>
              </a:tr>
              <a:tr h="37702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Origine des données contient la date de production de la donnée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Date de la donnée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606079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68CDF992-4C2C-4C8D-A1A0-1EDFC7C2C7D2}"/>
              </a:ext>
            </a:extLst>
          </p:cNvPr>
          <p:cNvSpPr txBox="1"/>
          <p:nvPr/>
        </p:nvSpPr>
        <p:spPr>
          <a:xfrm>
            <a:off x="147426" y="3575237"/>
            <a:ext cx="4985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>
                <a:solidFill>
                  <a:srgbClr val="FF0000"/>
                </a:solidFill>
              </a:rPr>
              <a:t>Traduite en « l’origine doit être liée aux données »</a:t>
            </a:r>
          </a:p>
        </p:txBody>
      </p:sp>
    </p:spTree>
    <p:extLst>
      <p:ext uri="{BB962C8B-B14F-4D97-AF65-F5344CB8AC3E}">
        <p14:creationId xmlns:p14="http://schemas.microsoft.com/office/powerpoint/2010/main" val="1278474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3F6A0B-86E7-4B55-8419-901609087CE3}"/>
              </a:ext>
            </a:extLst>
          </p:cNvPr>
          <p:cNvSpPr/>
          <p:nvPr/>
        </p:nvSpPr>
        <p:spPr>
          <a:xfrm>
            <a:off x="-6350" y="3180182"/>
            <a:ext cx="12192000" cy="19680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0E2D846-8A6A-456C-A133-E20CC08EE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117" y="1709738"/>
            <a:ext cx="12046688" cy="2852737"/>
          </a:xfrm>
        </p:spPr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Fonctions techniques du truc (CPMC)</a:t>
            </a:r>
          </a:p>
        </p:txBody>
      </p:sp>
    </p:spTree>
    <p:extLst>
      <p:ext uri="{BB962C8B-B14F-4D97-AF65-F5344CB8AC3E}">
        <p14:creationId xmlns:p14="http://schemas.microsoft.com/office/powerpoint/2010/main" val="32917592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ZoneTexte 50">
            <a:extLst>
              <a:ext uri="{FF2B5EF4-FFF2-40B4-BE49-F238E27FC236}">
                <a16:creationId xmlns:a16="http://schemas.microsoft.com/office/drawing/2014/main" id="{AC503C0C-39C4-4D64-8D87-C9354072DE9C}"/>
              </a:ext>
            </a:extLst>
          </p:cNvPr>
          <p:cNvSpPr txBox="1"/>
          <p:nvPr/>
        </p:nvSpPr>
        <p:spPr>
          <a:xfrm>
            <a:off x="5560619" y="4248248"/>
            <a:ext cx="3406551" cy="92333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FT4 : Les échanges  du truc avec l’extérieur sont avec droits d’accès et les échanges entre trucs cryptés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C88AEA5-B311-4029-BB38-9506295C243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900000">
            <a:off x="10401376" y="3597818"/>
            <a:ext cx="688043" cy="1165851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2024F8E-FD0D-44FB-A5DD-FBAE6932EBCE}"/>
              </a:ext>
            </a:extLst>
          </p:cNvPr>
          <p:cNvSpPr txBox="1"/>
          <p:nvPr/>
        </p:nvSpPr>
        <p:spPr>
          <a:xfrm>
            <a:off x="10986121" y="4078090"/>
            <a:ext cx="1318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Terminaux</a:t>
            </a:r>
            <a:endParaRPr lang="fr-FR" dirty="0"/>
          </a:p>
        </p:txBody>
      </p:sp>
      <p:sp>
        <p:nvSpPr>
          <p:cNvPr id="7" name="Nuage 6">
            <a:extLst>
              <a:ext uri="{FF2B5EF4-FFF2-40B4-BE49-F238E27FC236}">
                <a16:creationId xmlns:a16="http://schemas.microsoft.com/office/drawing/2014/main" id="{C6282789-5E36-419B-A02D-4C78829AB242}"/>
              </a:ext>
            </a:extLst>
          </p:cNvPr>
          <p:cNvSpPr/>
          <p:nvPr/>
        </p:nvSpPr>
        <p:spPr>
          <a:xfrm>
            <a:off x="3378652" y="2531812"/>
            <a:ext cx="2504697" cy="1798205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b="1" dirty="0">
                <a:solidFill>
                  <a:schemeClr val="tx1"/>
                </a:solidFill>
              </a:rPr>
              <a:t>TRUC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731F47A-E950-4F69-8CCB-B4535C29065A}"/>
              </a:ext>
            </a:extLst>
          </p:cNvPr>
          <p:cNvSpPr txBox="1"/>
          <p:nvPr/>
        </p:nvSpPr>
        <p:spPr>
          <a:xfrm>
            <a:off x="8706356" y="4865181"/>
            <a:ext cx="392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Acteurs </a:t>
            </a:r>
            <a:br>
              <a:rPr lang="fr-FR" b="1" dirty="0"/>
            </a:br>
            <a:r>
              <a:rPr lang="fr-FR" dirty="0"/>
              <a:t>(différents profils,</a:t>
            </a:r>
          </a:p>
          <a:p>
            <a:pPr algn="ctr"/>
            <a:r>
              <a:rPr lang="fr-FR" dirty="0"/>
              <a:t>différents buts)</a:t>
            </a:r>
          </a:p>
        </p:txBody>
      </p:sp>
      <p:sp>
        <p:nvSpPr>
          <p:cNvPr id="9" name="Nuage 8">
            <a:extLst>
              <a:ext uri="{FF2B5EF4-FFF2-40B4-BE49-F238E27FC236}">
                <a16:creationId xmlns:a16="http://schemas.microsoft.com/office/drawing/2014/main" id="{AD1DFCE0-199A-468A-B12F-0B28E7E90CF0}"/>
              </a:ext>
            </a:extLst>
          </p:cNvPr>
          <p:cNvSpPr/>
          <p:nvPr/>
        </p:nvSpPr>
        <p:spPr>
          <a:xfrm>
            <a:off x="500366" y="914972"/>
            <a:ext cx="2648575" cy="1621688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b="1" dirty="0">
                <a:solidFill>
                  <a:schemeClr val="tx1"/>
                </a:solidFill>
              </a:rPr>
              <a:t>TRUC</a:t>
            </a:r>
          </a:p>
        </p:txBody>
      </p:sp>
      <p:sp>
        <p:nvSpPr>
          <p:cNvPr id="10" name="Nuage 9">
            <a:extLst>
              <a:ext uri="{FF2B5EF4-FFF2-40B4-BE49-F238E27FC236}">
                <a16:creationId xmlns:a16="http://schemas.microsoft.com/office/drawing/2014/main" id="{E939F62D-4C7B-4B50-AF94-2D41A26B2CAC}"/>
              </a:ext>
            </a:extLst>
          </p:cNvPr>
          <p:cNvSpPr/>
          <p:nvPr/>
        </p:nvSpPr>
        <p:spPr>
          <a:xfrm>
            <a:off x="718027" y="4330017"/>
            <a:ext cx="2503135" cy="1621688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tx1"/>
                </a:solidFill>
              </a:rPr>
              <a:t>TRUC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DB500A1A-25D9-4626-8A24-08C2D7168D4D}"/>
              </a:ext>
            </a:extLst>
          </p:cNvPr>
          <p:cNvCxnSpPr>
            <a:cxnSpLocks/>
            <a:stCxn id="9" idx="0"/>
            <a:endCxn id="7" idx="3"/>
          </p:cNvCxnSpPr>
          <p:nvPr/>
        </p:nvCxnSpPr>
        <p:spPr>
          <a:xfrm>
            <a:off x="3146734" y="1725816"/>
            <a:ext cx="1484267" cy="908810"/>
          </a:xfrm>
          <a:prstGeom prst="curvedConnector2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1">
            <a:extLst>
              <a:ext uri="{FF2B5EF4-FFF2-40B4-BE49-F238E27FC236}">
                <a16:creationId xmlns:a16="http://schemas.microsoft.com/office/drawing/2014/main" id="{2C37F75B-C02B-4C3F-AC25-761CBD1D5408}"/>
              </a:ext>
            </a:extLst>
          </p:cNvPr>
          <p:cNvCxnSpPr>
            <a:cxnSpLocks/>
            <a:stCxn id="10" idx="0"/>
            <a:endCxn id="7" idx="1"/>
          </p:cNvCxnSpPr>
          <p:nvPr/>
        </p:nvCxnSpPr>
        <p:spPr>
          <a:xfrm flipV="1">
            <a:off x="3219076" y="4328102"/>
            <a:ext cx="1411925" cy="812759"/>
          </a:xfrm>
          <a:prstGeom prst="curvedConnector2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F2CBBC2F-2518-42A4-B969-430BCD970329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5881262" y="3429000"/>
            <a:ext cx="3634878" cy="191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037E5E95-AD0B-44E5-A839-87E3EE75E492}"/>
              </a:ext>
            </a:extLst>
          </p:cNvPr>
          <p:cNvSpPr txBox="1"/>
          <p:nvPr/>
        </p:nvSpPr>
        <p:spPr>
          <a:xfrm>
            <a:off x="5795308" y="1885153"/>
            <a:ext cx="3510013" cy="120032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FT1 : échanger des informations sur le truc ou le réseaux de trucs</a:t>
            </a:r>
          </a:p>
          <a:p>
            <a:pPr marL="285750" indent="-285750">
              <a:buFontTx/>
              <a:buChar char="-"/>
            </a:pPr>
            <a:r>
              <a:rPr lang="fr-FR" dirty="0"/>
              <a:t>Sur sollicitation ou automatique</a:t>
            </a:r>
          </a:p>
          <a:p>
            <a:pPr marL="285750" indent="-285750">
              <a:buFontTx/>
              <a:buChar char="-"/>
            </a:pPr>
            <a:r>
              <a:rPr lang="fr-FR" dirty="0"/>
              <a:t>Données externes ou internes</a:t>
            </a:r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83E92722-601E-4F9A-AF0B-AAAD108A7C7B}"/>
              </a:ext>
            </a:extLst>
          </p:cNvPr>
          <p:cNvCxnSpPr>
            <a:cxnSpLocks/>
          </p:cNvCxnSpPr>
          <p:nvPr/>
        </p:nvCxnSpPr>
        <p:spPr>
          <a:xfrm>
            <a:off x="7819711" y="3085482"/>
            <a:ext cx="0" cy="343518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F2125CF8-6F49-43BB-B3AD-1B91E07F3C0F}"/>
              </a:ext>
            </a:extLst>
          </p:cNvPr>
          <p:cNvSpPr/>
          <p:nvPr/>
        </p:nvSpPr>
        <p:spPr>
          <a:xfrm>
            <a:off x="5712631" y="1576721"/>
            <a:ext cx="653203" cy="3771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F4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9CD42C10-BB14-43B9-BECA-B855435666C2}"/>
              </a:ext>
            </a:extLst>
          </p:cNvPr>
          <p:cNvSpPr/>
          <p:nvPr/>
        </p:nvSpPr>
        <p:spPr>
          <a:xfrm>
            <a:off x="6456648" y="1571881"/>
            <a:ext cx="653203" cy="3771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F5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6C3F1B98-5A75-4AE0-AEDF-E1B95E4FEF5A}"/>
              </a:ext>
            </a:extLst>
          </p:cNvPr>
          <p:cNvSpPr txBox="1"/>
          <p:nvPr/>
        </p:nvSpPr>
        <p:spPr>
          <a:xfrm>
            <a:off x="3576265" y="5308318"/>
            <a:ext cx="5694570" cy="147732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FT3 : Collecte des données du réseau de trucs </a:t>
            </a:r>
          </a:p>
          <a:p>
            <a:r>
              <a:rPr lang="fr-FR" dirty="0"/>
              <a:t>(externes ou internes).</a:t>
            </a:r>
          </a:p>
          <a:p>
            <a:r>
              <a:rPr lang="fr-FR" dirty="0"/>
              <a:t>Le réseau de trucs final n’est pas connu à priori.</a:t>
            </a:r>
          </a:p>
          <a:p>
            <a:r>
              <a:rPr lang="fr-FR" dirty="0"/>
              <a:t>Maximiser la durée de vie du réseau de trucs, tout en répondant aux impératifs de collecte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B19069AA-1B3A-4E7A-B742-C479BD56AB4F}"/>
              </a:ext>
            </a:extLst>
          </p:cNvPr>
          <p:cNvSpPr txBox="1"/>
          <p:nvPr/>
        </p:nvSpPr>
        <p:spPr>
          <a:xfrm>
            <a:off x="3092230" y="50641"/>
            <a:ext cx="6213091" cy="147732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FT2 : Mesure de constantes physiques du truc et du réseau de trucs / de l’environnement du truc</a:t>
            </a:r>
          </a:p>
          <a:p>
            <a:r>
              <a:rPr lang="fr-FR" dirty="0"/>
              <a:t>La fréquence/ les seuils doivent être paramétrables</a:t>
            </a:r>
          </a:p>
          <a:p>
            <a:r>
              <a:rPr lang="fr-FR" dirty="0"/>
              <a:t>Maximiser la durée de vie de la fonction/ Minimiser temps émission</a:t>
            </a: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9FE5E362-1941-4C64-8DF4-75DC60DEBE25}"/>
              </a:ext>
            </a:extLst>
          </p:cNvPr>
          <p:cNvCxnSpPr>
            <a:cxnSpLocks/>
          </p:cNvCxnSpPr>
          <p:nvPr/>
        </p:nvCxnSpPr>
        <p:spPr>
          <a:xfrm>
            <a:off x="4907265" y="1527969"/>
            <a:ext cx="0" cy="1257761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EAB28515-AE1B-47F0-A8AF-C428353919FE}"/>
              </a:ext>
            </a:extLst>
          </p:cNvPr>
          <p:cNvCxnSpPr>
            <a:cxnSpLocks/>
          </p:cNvCxnSpPr>
          <p:nvPr/>
        </p:nvCxnSpPr>
        <p:spPr>
          <a:xfrm>
            <a:off x="4016799" y="4976037"/>
            <a:ext cx="0" cy="332281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7CF10EED-21D2-4250-8018-39726EA51B0B}"/>
              </a:ext>
            </a:extLst>
          </p:cNvPr>
          <p:cNvSpPr/>
          <p:nvPr/>
        </p:nvSpPr>
        <p:spPr>
          <a:xfrm>
            <a:off x="2972969" y="5914616"/>
            <a:ext cx="653203" cy="3771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F6</a:t>
            </a:r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49CC5E3C-60F1-4493-BCF2-D48B52785EA8}"/>
              </a:ext>
            </a:extLst>
          </p:cNvPr>
          <p:cNvSpPr/>
          <p:nvPr/>
        </p:nvSpPr>
        <p:spPr>
          <a:xfrm>
            <a:off x="2973643" y="6324441"/>
            <a:ext cx="653203" cy="3771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F7</a:t>
            </a:r>
          </a:p>
        </p:txBody>
      </p:sp>
      <p:sp>
        <p:nvSpPr>
          <p:cNvPr id="46" name="Organigramme : Disque magnétique 45">
            <a:extLst>
              <a:ext uri="{FF2B5EF4-FFF2-40B4-BE49-F238E27FC236}">
                <a16:creationId xmlns:a16="http://schemas.microsoft.com/office/drawing/2014/main" id="{200D16E9-D2C9-46C3-96AF-CADAAB8EFC87}"/>
              </a:ext>
            </a:extLst>
          </p:cNvPr>
          <p:cNvSpPr/>
          <p:nvPr/>
        </p:nvSpPr>
        <p:spPr>
          <a:xfrm>
            <a:off x="9643561" y="740052"/>
            <a:ext cx="1522164" cy="1580049"/>
          </a:xfrm>
          <a:prstGeom prst="flowChartMagneticDisk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Systèmes d’information</a:t>
            </a:r>
          </a:p>
        </p:txBody>
      </p:sp>
      <p:sp>
        <p:nvSpPr>
          <p:cNvPr id="47" name="Rectangle : coins arrondis 46">
            <a:extLst>
              <a:ext uri="{FF2B5EF4-FFF2-40B4-BE49-F238E27FC236}">
                <a16:creationId xmlns:a16="http://schemas.microsoft.com/office/drawing/2014/main" id="{AAABF5B9-67BE-4083-B8C1-72186FCD94B2}"/>
              </a:ext>
            </a:extLst>
          </p:cNvPr>
          <p:cNvSpPr/>
          <p:nvPr/>
        </p:nvSpPr>
        <p:spPr>
          <a:xfrm>
            <a:off x="7200665" y="1576721"/>
            <a:ext cx="653203" cy="3771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F8</a:t>
            </a:r>
          </a:p>
        </p:txBody>
      </p: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9250F1FF-2846-4013-B5E4-D589124F22D5}"/>
              </a:ext>
            </a:extLst>
          </p:cNvPr>
          <p:cNvSpPr/>
          <p:nvPr/>
        </p:nvSpPr>
        <p:spPr>
          <a:xfrm>
            <a:off x="7903633" y="1583574"/>
            <a:ext cx="653203" cy="3771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F9</a:t>
            </a:r>
          </a:p>
        </p:txBody>
      </p: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490628BF-63E4-4CE1-B73E-E13B2F09DE4E}"/>
              </a:ext>
            </a:extLst>
          </p:cNvPr>
          <p:cNvCxnSpPr>
            <a:cxnSpLocks/>
          </p:cNvCxnSpPr>
          <p:nvPr/>
        </p:nvCxnSpPr>
        <p:spPr>
          <a:xfrm>
            <a:off x="6567816" y="3430586"/>
            <a:ext cx="0" cy="817662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1FC33905-23C4-4F86-8412-707ED48D0EB4}"/>
              </a:ext>
            </a:extLst>
          </p:cNvPr>
          <p:cNvCxnSpPr>
            <a:cxnSpLocks/>
            <a:endCxn id="51" idx="1"/>
          </p:cNvCxnSpPr>
          <p:nvPr/>
        </p:nvCxnSpPr>
        <p:spPr>
          <a:xfrm>
            <a:off x="4441371" y="4709913"/>
            <a:ext cx="1119248" cy="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 : coins arrondis 55">
            <a:extLst>
              <a:ext uri="{FF2B5EF4-FFF2-40B4-BE49-F238E27FC236}">
                <a16:creationId xmlns:a16="http://schemas.microsoft.com/office/drawing/2014/main" id="{B2C2EF82-6169-46DF-B734-5D83DC97FA83}"/>
              </a:ext>
            </a:extLst>
          </p:cNvPr>
          <p:cNvSpPr/>
          <p:nvPr/>
        </p:nvSpPr>
        <p:spPr>
          <a:xfrm>
            <a:off x="6734036" y="3944772"/>
            <a:ext cx="653203" cy="3771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F13</a:t>
            </a:r>
          </a:p>
        </p:txBody>
      </p:sp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C963A4FD-6BAF-4A13-B295-00595828CCD2}"/>
              </a:ext>
            </a:extLst>
          </p:cNvPr>
          <p:cNvSpPr/>
          <p:nvPr/>
        </p:nvSpPr>
        <p:spPr>
          <a:xfrm>
            <a:off x="7559768" y="3957554"/>
            <a:ext cx="653203" cy="3771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F14</a:t>
            </a:r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8D2E36FA-402B-421C-A1D8-AFA8567BACB4}"/>
              </a:ext>
            </a:extLst>
          </p:cNvPr>
          <p:cNvSpPr/>
          <p:nvPr/>
        </p:nvSpPr>
        <p:spPr>
          <a:xfrm>
            <a:off x="2967328" y="5504791"/>
            <a:ext cx="653203" cy="3771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F3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3907E0D7-A477-4613-8D72-DCB2FF0F7F08}"/>
              </a:ext>
            </a:extLst>
          </p:cNvPr>
          <p:cNvSpPr/>
          <p:nvPr/>
        </p:nvSpPr>
        <p:spPr>
          <a:xfrm>
            <a:off x="2513122" y="529137"/>
            <a:ext cx="653203" cy="3771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F15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0D797686-5349-473A-A94C-8976C21BC523}"/>
              </a:ext>
            </a:extLst>
          </p:cNvPr>
          <p:cNvSpPr/>
          <p:nvPr/>
        </p:nvSpPr>
        <p:spPr>
          <a:xfrm>
            <a:off x="2514666" y="42554"/>
            <a:ext cx="653203" cy="3771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F2</a:t>
            </a:r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900C29FB-71CA-4195-8638-43892F546A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323" y="2578048"/>
            <a:ext cx="1798205" cy="1798205"/>
          </a:xfrm>
          <a:prstGeom prst="rect">
            <a:avLst/>
          </a:prstGeom>
        </p:spPr>
      </p:pic>
      <p:sp>
        <p:nvSpPr>
          <p:cNvPr id="71" name="Rectangle : coins arrondis 70">
            <a:extLst>
              <a:ext uri="{FF2B5EF4-FFF2-40B4-BE49-F238E27FC236}">
                <a16:creationId xmlns:a16="http://schemas.microsoft.com/office/drawing/2014/main" id="{C2789884-33AF-4C27-9681-25575BC4F9A1}"/>
              </a:ext>
            </a:extLst>
          </p:cNvPr>
          <p:cNvSpPr/>
          <p:nvPr/>
        </p:nvSpPr>
        <p:spPr>
          <a:xfrm>
            <a:off x="8617636" y="1583574"/>
            <a:ext cx="653203" cy="3771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F10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849E0C54-2910-4528-9A0F-8B9183C88EB9}"/>
              </a:ext>
            </a:extLst>
          </p:cNvPr>
          <p:cNvSpPr txBox="1"/>
          <p:nvPr/>
        </p:nvSpPr>
        <p:spPr>
          <a:xfrm>
            <a:off x="35711" y="2853476"/>
            <a:ext cx="3183365" cy="8617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/>
              <a:t>Données internes = produites par les mesures </a:t>
            </a:r>
          </a:p>
          <a:p>
            <a:r>
              <a:rPr lang="fr-FR" sz="1600" dirty="0"/>
              <a:t>Données externes = autres données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F38ECB14-AE24-47CF-BC11-3FE35E0B3679}"/>
              </a:ext>
            </a:extLst>
          </p:cNvPr>
          <p:cNvCxnSpPr/>
          <p:nvPr/>
        </p:nvCxnSpPr>
        <p:spPr>
          <a:xfrm>
            <a:off x="9441543" y="57904"/>
            <a:ext cx="0" cy="673500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B268ABA3-DDC5-41B8-9F61-24A97F49B8A0}"/>
              </a:ext>
            </a:extLst>
          </p:cNvPr>
          <p:cNvSpPr txBox="1"/>
          <p:nvPr/>
        </p:nvSpPr>
        <p:spPr>
          <a:xfrm>
            <a:off x="9677334" y="80090"/>
            <a:ext cx="1619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Externe au truc</a:t>
            </a:r>
          </a:p>
        </p:txBody>
      </p:sp>
    </p:spTree>
    <p:extLst>
      <p:ext uri="{BB962C8B-B14F-4D97-AF65-F5344CB8AC3E}">
        <p14:creationId xmlns:p14="http://schemas.microsoft.com/office/powerpoint/2010/main" val="28174650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AC88AEA5-B311-4029-BB38-9506295C243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900000">
            <a:off x="9114558" y="4250169"/>
            <a:ext cx="688043" cy="116585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532E75A-CF72-473C-BDAC-710FE9FBF1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118" y="3835378"/>
            <a:ext cx="1798205" cy="179820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2024F8E-FD0D-44FB-A5DD-FBAE6932EBCE}"/>
              </a:ext>
            </a:extLst>
          </p:cNvPr>
          <p:cNvSpPr txBox="1"/>
          <p:nvPr/>
        </p:nvSpPr>
        <p:spPr>
          <a:xfrm>
            <a:off x="9445036" y="5374724"/>
            <a:ext cx="1318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Terminaux</a:t>
            </a:r>
            <a:endParaRPr lang="fr-FR" dirty="0"/>
          </a:p>
        </p:txBody>
      </p:sp>
      <p:sp>
        <p:nvSpPr>
          <p:cNvPr id="7" name="Nuage 6">
            <a:extLst>
              <a:ext uri="{FF2B5EF4-FFF2-40B4-BE49-F238E27FC236}">
                <a16:creationId xmlns:a16="http://schemas.microsoft.com/office/drawing/2014/main" id="{C6282789-5E36-419B-A02D-4C78829AB242}"/>
              </a:ext>
            </a:extLst>
          </p:cNvPr>
          <p:cNvSpPr/>
          <p:nvPr/>
        </p:nvSpPr>
        <p:spPr>
          <a:xfrm>
            <a:off x="3378652" y="2531812"/>
            <a:ext cx="2504697" cy="1798205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b="1" dirty="0">
                <a:solidFill>
                  <a:schemeClr val="tx1"/>
                </a:solidFill>
              </a:rPr>
              <a:t>TRUC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731F47A-E950-4F69-8CCB-B4535C29065A}"/>
              </a:ext>
            </a:extLst>
          </p:cNvPr>
          <p:cNvSpPr txBox="1"/>
          <p:nvPr/>
        </p:nvSpPr>
        <p:spPr>
          <a:xfrm>
            <a:off x="7979363" y="5568263"/>
            <a:ext cx="392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Acteurs </a:t>
            </a:r>
            <a:br>
              <a:rPr lang="fr-FR" b="1" dirty="0"/>
            </a:br>
            <a:r>
              <a:rPr lang="fr-FR" dirty="0"/>
              <a:t>(différents profils, différents buts)</a:t>
            </a:r>
          </a:p>
        </p:txBody>
      </p:sp>
      <p:sp>
        <p:nvSpPr>
          <p:cNvPr id="9" name="Nuage 8">
            <a:extLst>
              <a:ext uri="{FF2B5EF4-FFF2-40B4-BE49-F238E27FC236}">
                <a16:creationId xmlns:a16="http://schemas.microsoft.com/office/drawing/2014/main" id="{AD1DFCE0-199A-468A-B12F-0B28E7E90CF0}"/>
              </a:ext>
            </a:extLst>
          </p:cNvPr>
          <p:cNvSpPr/>
          <p:nvPr/>
        </p:nvSpPr>
        <p:spPr>
          <a:xfrm>
            <a:off x="500366" y="914972"/>
            <a:ext cx="2648575" cy="1621688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b="1" dirty="0">
                <a:solidFill>
                  <a:schemeClr val="tx1"/>
                </a:solidFill>
              </a:rPr>
              <a:t>TRUC</a:t>
            </a:r>
          </a:p>
        </p:txBody>
      </p:sp>
      <p:sp>
        <p:nvSpPr>
          <p:cNvPr id="10" name="Nuage 9">
            <a:extLst>
              <a:ext uri="{FF2B5EF4-FFF2-40B4-BE49-F238E27FC236}">
                <a16:creationId xmlns:a16="http://schemas.microsoft.com/office/drawing/2014/main" id="{E939F62D-4C7B-4B50-AF94-2D41A26B2CAC}"/>
              </a:ext>
            </a:extLst>
          </p:cNvPr>
          <p:cNvSpPr/>
          <p:nvPr/>
        </p:nvSpPr>
        <p:spPr>
          <a:xfrm>
            <a:off x="718027" y="4330017"/>
            <a:ext cx="2503135" cy="1621688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tx1"/>
                </a:solidFill>
              </a:rPr>
              <a:t>TRUC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DB500A1A-25D9-4626-8A24-08C2D7168D4D}"/>
              </a:ext>
            </a:extLst>
          </p:cNvPr>
          <p:cNvCxnSpPr>
            <a:cxnSpLocks/>
            <a:stCxn id="9" idx="0"/>
            <a:endCxn id="7" idx="3"/>
          </p:cNvCxnSpPr>
          <p:nvPr/>
        </p:nvCxnSpPr>
        <p:spPr>
          <a:xfrm>
            <a:off x="3146734" y="1725816"/>
            <a:ext cx="1484267" cy="908810"/>
          </a:xfrm>
          <a:prstGeom prst="curvedConnector2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1">
            <a:extLst>
              <a:ext uri="{FF2B5EF4-FFF2-40B4-BE49-F238E27FC236}">
                <a16:creationId xmlns:a16="http://schemas.microsoft.com/office/drawing/2014/main" id="{2C37F75B-C02B-4C3F-AC25-761CBD1D5408}"/>
              </a:ext>
            </a:extLst>
          </p:cNvPr>
          <p:cNvCxnSpPr>
            <a:cxnSpLocks/>
            <a:stCxn id="10" idx="0"/>
            <a:endCxn id="7" idx="1"/>
          </p:cNvCxnSpPr>
          <p:nvPr/>
        </p:nvCxnSpPr>
        <p:spPr>
          <a:xfrm flipV="1">
            <a:off x="3219076" y="4328102"/>
            <a:ext cx="1411925" cy="812759"/>
          </a:xfrm>
          <a:prstGeom prst="curvedConnector2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Organigramme : Disque magnétique 45">
            <a:extLst>
              <a:ext uri="{FF2B5EF4-FFF2-40B4-BE49-F238E27FC236}">
                <a16:creationId xmlns:a16="http://schemas.microsoft.com/office/drawing/2014/main" id="{200D16E9-D2C9-46C3-96AF-CADAAB8EFC87}"/>
              </a:ext>
            </a:extLst>
          </p:cNvPr>
          <p:cNvSpPr/>
          <p:nvPr/>
        </p:nvSpPr>
        <p:spPr>
          <a:xfrm>
            <a:off x="7430405" y="966571"/>
            <a:ext cx="1664631" cy="1580049"/>
          </a:xfrm>
          <a:prstGeom prst="flowChartMagneticDisk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Systèmes d’information</a:t>
            </a:r>
          </a:p>
        </p:txBody>
      </p:sp>
      <p:cxnSp>
        <p:nvCxnSpPr>
          <p:cNvPr id="13" name="Connecteur : en arc 12">
            <a:extLst>
              <a:ext uri="{FF2B5EF4-FFF2-40B4-BE49-F238E27FC236}">
                <a16:creationId xmlns:a16="http://schemas.microsoft.com/office/drawing/2014/main" id="{64065B68-D815-4467-BCCB-175F6F7EE2C3}"/>
              </a:ext>
            </a:extLst>
          </p:cNvPr>
          <p:cNvCxnSpPr>
            <a:cxnSpLocks/>
            <a:stCxn id="46" idx="2"/>
            <a:endCxn id="5" idx="1"/>
          </p:cNvCxnSpPr>
          <p:nvPr/>
        </p:nvCxnSpPr>
        <p:spPr>
          <a:xfrm rot="10800000" flipH="1" flipV="1">
            <a:off x="7430404" y="1756595"/>
            <a:ext cx="76713" cy="2977885"/>
          </a:xfrm>
          <a:prstGeom prst="curvedConnector3">
            <a:avLst>
              <a:gd name="adj1" fmla="val -2654223"/>
            </a:avLst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ZoneTexte 49">
            <a:extLst>
              <a:ext uri="{FF2B5EF4-FFF2-40B4-BE49-F238E27FC236}">
                <a16:creationId xmlns:a16="http://schemas.microsoft.com/office/drawing/2014/main" id="{389C25F0-7C5C-40C2-AD54-35FD55E93A29}"/>
              </a:ext>
            </a:extLst>
          </p:cNvPr>
          <p:cNvSpPr txBox="1"/>
          <p:nvPr/>
        </p:nvSpPr>
        <p:spPr>
          <a:xfrm>
            <a:off x="3605438" y="469152"/>
            <a:ext cx="3622406" cy="92333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FT5 : Le truc peut mettre en relation les acteurs et les systèmes d’information entre eux</a:t>
            </a:r>
          </a:p>
        </p:txBody>
      </p: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41FF2B25-BB57-4EE8-95AA-905EB09A2530}"/>
              </a:ext>
            </a:extLst>
          </p:cNvPr>
          <p:cNvCxnSpPr>
            <a:cxnSpLocks/>
          </p:cNvCxnSpPr>
          <p:nvPr/>
        </p:nvCxnSpPr>
        <p:spPr>
          <a:xfrm>
            <a:off x="6246967" y="1392482"/>
            <a:ext cx="0" cy="702132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EC97D65B-6DD6-4451-9C6A-3DCACC20F034}"/>
              </a:ext>
            </a:extLst>
          </p:cNvPr>
          <p:cNvSpPr/>
          <p:nvPr/>
        </p:nvSpPr>
        <p:spPr>
          <a:xfrm>
            <a:off x="4763438" y="135818"/>
            <a:ext cx="653203" cy="3771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F11</a:t>
            </a:r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C76B79E1-8A23-4DD6-A443-8B2A545FC3A3}"/>
              </a:ext>
            </a:extLst>
          </p:cNvPr>
          <p:cNvSpPr/>
          <p:nvPr/>
        </p:nvSpPr>
        <p:spPr>
          <a:xfrm>
            <a:off x="5593764" y="132457"/>
            <a:ext cx="653203" cy="3771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F12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E43B70E5-CD7D-40CC-883A-C6CB623897D6}"/>
              </a:ext>
            </a:extLst>
          </p:cNvPr>
          <p:cNvCxnSpPr/>
          <p:nvPr/>
        </p:nvCxnSpPr>
        <p:spPr>
          <a:xfrm>
            <a:off x="7307943" y="122995"/>
            <a:ext cx="0" cy="673500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CF0FE8B9-6B42-42FD-96BC-7705A2552AA3}"/>
              </a:ext>
            </a:extLst>
          </p:cNvPr>
          <p:cNvSpPr txBox="1"/>
          <p:nvPr/>
        </p:nvSpPr>
        <p:spPr>
          <a:xfrm>
            <a:off x="7671561" y="144978"/>
            <a:ext cx="1619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Externe au truc</a:t>
            </a:r>
          </a:p>
        </p:txBody>
      </p:sp>
    </p:spTree>
    <p:extLst>
      <p:ext uri="{BB962C8B-B14F-4D97-AF65-F5344CB8AC3E}">
        <p14:creationId xmlns:p14="http://schemas.microsoft.com/office/powerpoint/2010/main" val="13411675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3F6A0B-86E7-4B55-8419-901609087CE3}"/>
              </a:ext>
            </a:extLst>
          </p:cNvPr>
          <p:cNvSpPr/>
          <p:nvPr/>
        </p:nvSpPr>
        <p:spPr>
          <a:xfrm>
            <a:off x="-6350" y="3180182"/>
            <a:ext cx="12192000" cy="19680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0E2D846-8A6A-456C-A133-E20CC08EE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Structures possibles du truc</a:t>
            </a:r>
          </a:p>
        </p:txBody>
      </p:sp>
    </p:spTree>
    <p:extLst>
      <p:ext uri="{BB962C8B-B14F-4D97-AF65-F5344CB8AC3E}">
        <p14:creationId xmlns:p14="http://schemas.microsoft.com/office/powerpoint/2010/main" val="1045292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900000">
            <a:off x="9078307" y="4872923"/>
            <a:ext cx="688043" cy="116585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19685" y="3848986"/>
            <a:ext cx="2959100" cy="2605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/>
              <a:t>Béton</a:t>
            </a:r>
          </a:p>
        </p:txBody>
      </p:sp>
      <p:sp>
        <p:nvSpPr>
          <p:cNvPr id="4" name="Rectangle 3"/>
          <p:cNvSpPr/>
          <p:nvPr/>
        </p:nvSpPr>
        <p:spPr>
          <a:xfrm>
            <a:off x="813385" y="5244319"/>
            <a:ext cx="2082800" cy="10033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Capteur</a:t>
            </a:r>
          </a:p>
        </p:txBody>
      </p:sp>
      <p:sp>
        <p:nvSpPr>
          <p:cNvPr id="6" name="Rectangle 5"/>
          <p:cNvSpPr/>
          <p:nvPr/>
        </p:nvSpPr>
        <p:spPr>
          <a:xfrm>
            <a:off x="6772940" y="501650"/>
            <a:ext cx="3594101" cy="13525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Intelligence </a:t>
            </a:r>
            <a:r>
              <a:rPr lang="fr-FR" dirty="0"/>
              <a:t>(ou SI)</a:t>
            </a:r>
            <a:r>
              <a:rPr lang="fr-FR" b="1" dirty="0"/>
              <a:t> </a:t>
            </a:r>
            <a:r>
              <a:rPr lang="fr-FR" b="1" dirty="0" err="1"/>
              <a:t>McBIM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8797" y="4007573"/>
            <a:ext cx="1798205" cy="1798205"/>
          </a:xfrm>
          <a:prstGeom prst="rect">
            <a:avLst/>
          </a:prstGeom>
        </p:spPr>
      </p:pic>
      <p:cxnSp>
        <p:nvCxnSpPr>
          <p:cNvPr id="9" name="Connecteur droit avec flèche 8"/>
          <p:cNvCxnSpPr>
            <a:cxnSpLocks/>
            <a:stCxn id="7" idx="0"/>
            <a:endCxn id="6" idx="2"/>
          </p:cNvCxnSpPr>
          <p:nvPr/>
        </p:nvCxnSpPr>
        <p:spPr>
          <a:xfrm flipH="1" flipV="1">
            <a:off x="8569991" y="1854200"/>
            <a:ext cx="27909" cy="21533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cxnSpLocks/>
          </p:cNvCxnSpPr>
          <p:nvPr/>
        </p:nvCxnSpPr>
        <p:spPr>
          <a:xfrm flipH="1">
            <a:off x="3461977" y="4803746"/>
            <a:ext cx="4320012" cy="1127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3545169" y="4889677"/>
            <a:ext cx="392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1) Remonte des données sécurisées, sous certaines conditions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545169" y="5578209"/>
            <a:ext cx="415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2) Surveille des niveaux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542821" y="6040096"/>
            <a:ext cx="392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3) </a:t>
            </a:r>
            <a:r>
              <a:rPr lang="fr-FR" dirty="0" err="1"/>
              <a:t>Re-programmable</a:t>
            </a:r>
            <a:r>
              <a:rPr lang="fr-FR" dirty="0"/>
              <a:t> ? Prend des entrées ? Si oui, lesquelles ?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8597899" y="1893698"/>
            <a:ext cx="35941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fr-FR" dirty="0"/>
              <a:t>Stocke les données</a:t>
            </a:r>
          </a:p>
          <a:p>
            <a:pPr marL="342900" indent="-342900">
              <a:buAutoNum type="arabicParenR"/>
            </a:pPr>
            <a:r>
              <a:rPr lang="fr-FR" dirty="0"/>
              <a:t>Fournit des connaissances (données augmentées </a:t>
            </a:r>
            <a:r>
              <a:rPr lang="fr-FR" dirty="0" err="1"/>
              <a:t>metadonnées</a:t>
            </a:r>
            <a:r>
              <a:rPr lang="fr-FR" dirty="0"/>
              <a:t>, ou données insérées dans maquette numérique)</a:t>
            </a:r>
          </a:p>
          <a:p>
            <a:pPr marL="342900" indent="-342900">
              <a:buAutoNum type="arabicParenR"/>
            </a:pPr>
            <a:r>
              <a:rPr lang="fr-FR" dirty="0"/>
              <a:t>Fournit des services, différents selon le profil user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7943112" y="6084336"/>
            <a:ext cx="392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Acteurs </a:t>
            </a:r>
            <a:br>
              <a:rPr lang="fr-FR" b="1" dirty="0"/>
            </a:br>
            <a:r>
              <a:rPr lang="fr-FR" dirty="0"/>
              <a:t>(différents profils, différents buts)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9833901" y="4928930"/>
            <a:ext cx="1318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Terminaux</a:t>
            </a:r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CC329E3-E42B-48D3-B8CF-051FF9F0AD4A}"/>
              </a:ext>
            </a:extLst>
          </p:cNvPr>
          <p:cNvSpPr txBox="1"/>
          <p:nvPr/>
        </p:nvSpPr>
        <p:spPr>
          <a:xfrm>
            <a:off x="767849" y="33209"/>
            <a:ext cx="392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REFELXION Ana ROXIN du 20/02/18</a:t>
            </a:r>
          </a:p>
        </p:txBody>
      </p:sp>
    </p:spTree>
    <p:extLst>
      <p:ext uri="{BB962C8B-B14F-4D97-AF65-F5344CB8AC3E}">
        <p14:creationId xmlns:p14="http://schemas.microsoft.com/office/powerpoint/2010/main" val="398105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5165"/>
            <a:ext cx="12192000" cy="813206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263" y="5743320"/>
            <a:ext cx="1020177" cy="1057274"/>
          </a:xfrm>
          <a:prstGeom prst="rect">
            <a:avLst/>
          </a:prstGeom>
        </p:spPr>
      </p:pic>
      <p:sp>
        <p:nvSpPr>
          <p:cNvPr id="9" name="Espace réservé du contenu 4"/>
          <p:cNvSpPr txBox="1">
            <a:spLocks/>
          </p:cNvSpPr>
          <p:nvPr/>
        </p:nvSpPr>
        <p:spPr>
          <a:xfrm>
            <a:off x="1545020" y="4300151"/>
            <a:ext cx="11092677" cy="855172"/>
          </a:xfrm>
          <a:prstGeom prst="rect">
            <a:avLst/>
          </a:prstGeom>
          <a:solidFill>
            <a:srgbClr val="FFFFFF">
              <a:alpha val="78824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fr-FR" sz="36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Pour 360sc, LE TRUC </a:t>
            </a:r>
            <a:r>
              <a:rPr kumimoji="0" lang="fr-FR" sz="3600" b="1" i="0" u="none" strike="noStrike" kern="1200" cap="small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McBIM</a:t>
            </a:r>
            <a:r>
              <a:rPr kumimoji="0" lang="fr-FR" sz="36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C’EST QUOI ?</a:t>
            </a:r>
          </a:p>
        </p:txBody>
      </p:sp>
    </p:spTree>
    <p:extLst>
      <p:ext uri="{BB962C8B-B14F-4D97-AF65-F5344CB8AC3E}">
        <p14:creationId xmlns:p14="http://schemas.microsoft.com/office/powerpoint/2010/main" val="1340297468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-26732"/>
            <a:ext cx="12192000" cy="120032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1" i="0" u="none" strike="noStrike" kern="1200" cap="none" spc="0" normalizeH="0" baseline="0" noProof="0" dirty="0">
                <a:ln>
                  <a:noFill/>
                </a:ln>
                <a:solidFill>
                  <a:srgbClr val="C3D5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VISION 360sc du TRUC </a:t>
            </a:r>
            <a:r>
              <a:rPr kumimoji="0" lang="fr-FR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C3D5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McBIM</a:t>
            </a:r>
            <a:r>
              <a:rPr kumimoji="0" lang="fr-FR" sz="4800" b="1" i="0" u="none" strike="noStrike" kern="1200" cap="none" spc="0" normalizeH="0" baseline="0" noProof="0" dirty="0">
                <a:ln>
                  <a:noFill/>
                </a:ln>
                <a:solidFill>
                  <a:srgbClr val="C3D5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  <p:sp>
        <p:nvSpPr>
          <p:cNvPr id="4" name="object 38"/>
          <p:cNvSpPr txBox="1"/>
          <p:nvPr/>
        </p:nvSpPr>
        <p:spPr>
          <a:xfrm>
            <a:off x="381740" y="1453450"/>
            <a:ext cx="11538711" cy="52168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18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Le truc en matière communicante MC BIM c'est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18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Une pièce en béton préfabriqué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Qui possède des </a:t>
            </a:r>
            <a:r>
              <a:rPr kumimoji="0" lang="fr-FR" sz="2000" b="1" i="0" u="sng" strike="noStrike" kern="1200" cap="none" spc="0" normalizeH="0" baseline="0" noProof="0" dirty="0">
                <a:ln>
                  <a:noFill/>
                </a:ln>
                <a:solidFill>
                  <a:srgbClr val="C4D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internes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C4D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initialisées au moment de la création physique du « truc »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C4D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Qui est capable de </a:t>
            </a:r>
            <a:r>
              <a:rPr kumimoji="0" lang="fr-FR" sz="2000" b="1" i="0" u="sng" strike="noStrike" kern="1200" cap="none" spc="0" normalizeH="0" baseline="0" noProof="0" dirty="0">
                <a:ln>
                  <a:noFill/>
                </a:ln>
                <a:solidFill>
                  <a:srgbClr val="C4D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restituer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ses data internes à un élément extérieur sur sollicitation  ou en automatique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Qui a des </a:t>
            </a:r>
            <a:r>
              <a:rPr kumimoji="0" lang="fr-FR" sz="2000" b="1" i="0" u="sng" strike="noStrike" kern="1200" cap="none" spc="0" normalizeH="0" baseline="0" noProof="0" dirty="0">
                <a:ln>
                  <a:noFill/>
                </a:ln>
                <a:solidFill>
                  <a:srgbClr val="C4D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capacités de mesure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ses propriétés physiques et chimiques (capteur)</a:t>
            </a: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Ces mesures doivent être capable d'updater les datas internes, pour en garder la trace.</a:t>
            </a: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 mesures peuvent être à trois niveaux : </a:t>
            </a:r>
            <a:r>
              <a:rPr kumimoji="0" lang="fr-FR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Matière / Structurel / Environnement.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Qui possède une </a:t>
            </a:r>
            <a:r>
              <a:rPr kumimoji="0" lang="fr-FR" sz="2000" b="1" i="0" u="sng" strike="noStrike" kern="1200" cap="none" spc="0" normalizeH="0" baseline="0" noProof="0" dirty="0">
                <a:ln>
                  <a:noFill/>
                </a:ln>
                <a:solidFill>
                  <a:srgbClr val="C4D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"conscience" de type </a:t>
            </a:r>
            <a:r>
              <a:rPr kumimoji="0" lang="fr-FR" sz="2000" b="1" i="0" u="sng" strike="noStrike" kern="1200" cap="none" spc="0" normalizeH="0" baseline="0" noProof="0" dirty="0" err="1">
                <a:ln>
                  <a:noFill/>
                </a:ln>
                <a:solidFill>
                  <a:srgbClr val="C4D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mesch</a:t>
            </a:r>
            <a:r>
              <a:rPr kumimoji="0" lang="fr-FR" sz="2000" b="1" i="0" u="sng" strike="noStrike" kern="1200" cap="none" spc="0" normalizeH="0" baseline="0" noProof="0" dirty="0">
                <a:ln>
                  <a:noFill/>
                </a:ln>
                <a:solidFill>
                  <a:srgbClr val="C4D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3D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 autres « </a:t>
            </a:r>
            <a:r>
              <a:rPr kumimoji="0" lang="fr-FR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truc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» dans son environnement constituant l’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Ouvrage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 a la possibilité de transmettre les données des autres </a:t>
            </a:r>
            <a:r>
              <a:rPr kumimoji="0" lang="fr-FR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«truc »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environnantes (data étendue) en ayant connaissance de leur position relative les unes par rapport aux autres (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mesch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3d)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0681" y="5714522"/>
            <a:ext cx="1087163" cy="1126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849460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0D0BBB9E-6A8C-435E-AFB0-CFC8F84CF179}"/>
              </a:ext>
            </a:extLst>
          </p:cNvPr>
          <p:cNvSpPr/>
          <p:nvPr/>
        </p:nvSpPr>
        <p:spPr>
          <a:xfrm>
            <a:off x="3974356" y="690198"/>
            <a:ext cx="3833803" cy="5605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A06A460-92D5-4EAC-BDEC-4F2369033CD0}"/>
              </a:ext>
            </a:extLst>
          </p:cNvPr>
          <p:cNvSpPr/>
          <p:nvPr/>
        </p:nvSpPr>
        <p:spPr>
          <a:xfrm>
            <a:off x="1292554" y="700964"/>
            <a:ext cx="2589032" cy="5605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F532C30C-7D5C-48CE-9BF4-CA85D314FBCF}"/>
              </a:ext>
            </a:extLst>
          </p:cNvPr>
          <p:cNvSpPr txBox="1"/>
          <p:nvPr/>
        </p:nvSpPr>
        <p:spPr>
          <a:xfrm>
            <a:off x="1372908" y="845653"/>
            <a:ext cx="2412327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ENVIRONNEMENT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Physique et réglementaire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191F0D4-1A65-4449-ABF0-28784C191E8D}"/>
              </a:ext>
            </a:extLst>
          </p:cNvPr>
          <p:cNvSpPr/>
          <p:nvPr/>
        </p:nvSpPr>
        <p:spPr>
          <a:xfrm>
            <a:off x="2258806" y="1584960"/>
            <a:ext cx="3623072" cy="41896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40864" y="2482472"/>
            <a:ext cx="2959100" cy="3092157"/>
          </a:xfrm>
          <a:prstGeom prst="rect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26406" y="4117778"/>
            <a:ext cx="1039676" cy="10033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Capteur(s)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E515F4C-CAA1-47B1-BD34-15D9387FB9CD}"/>
              </a:ext>
            </a:extLst>
          </p:cNvPr>
          <p:cNvSpPr/>
          <p:nvPr/>
        </p:nvSpPr>
        <p:spPr>
          <a:xfrm>
            <a:off x="3974357" y="4132037"/>
            <a:ext cx="1039676" cy="1003300"/>
          </a:xfrm>
          <a:prstGeom prst="rect">
            <a:avLst/>
          </a:prstGeom>
          <a:solidFill>
            <a:srgbClr val="C4D6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560D058-9923-400B-B307-DDC2F3B0E206}"/>
              </a:ext>
            </a:extLst>
          </p:cNvPr>
          <p:cNvSpPr/>
          <p:nvPr/>
        </p:nvSpPr>
        <p:spPr>
          <a:xfrm>
            <a:off x="2626406" y="5187141"/>
            <a:ext cx="2444180" cy="321425"/>
          </a:xfrm>
          <a:prstGeom prst="rect">
            <a:avLst/>
          </a:prstGeom>
          <a:solidFill>
            <a:srgbClr val="585757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Transmetteur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E713E6C-FFFA-4C6D-AFEB-8E0AAF8CF544}"/>
              </a:ext>
            </a:extLst>
          </p:cNvPr>
          <p:cNvSpPr txBox="1"/>
          <p:nvPr/>
        </p:nvSpPr>
        <p:spPr>
          <a:xfrm>
            <a:off x="2368544" y="1757361"/>
            <a:ext cx="35133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AUTRES TRUCS</a:t>
            </a:r>
            <a:b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(faisant partie d’un système cohérent) 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828C822-BC88-4EC8-BCB9-739571A36DB4}"/>
              </a:ext>
            </a:extLst>
          </p:cNvPr>
          <p:cNvSpPr/>
          <p:nvPr/>
        </p:nvSpPr>
        <p:spPr>
          <a:xfrm>
            <a:off x="2626406" y="3707126"/>
            <a:ext cx="2444180" cy="321425"/>
          </a:xfrm>
          <a:prstGeom prst="rect">
            <a:avLst/>
          </a:prstGeom>
          <a:solidFill>
            <a:srgbClr val="B288D8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INTERPRETATION (logique)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F1BC6C-3B11-4747-BAEE-2011C3990806}"/>
              </a:ext>
            </a:extLst>
          </p:cNvPr>
          <p:cNvSpPr/>
          <p:nvPr/>
        </p:nvSpPr>
        <p:spPr>
          <a:xfrm>
            <a:off x="2548474" y="2899450"/>
            <a:ext cx="2522112" cy="7401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5B353DE-9D29-4968-8DC8-453BBA459E08}"/>
              </a:ext>
            </a:extLst>
          </p:cNvPr>
          <p:cNvSpPr txBox="1"/>
          <p:nvPr/>
        </p:nvSpPr>
        <p:spPr>
          <a:xfrm>
            <a:off x="2530356" y="2878908"/>
            <a:ext cx="826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58575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MATIERES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58575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B7D4146-AA1F-4072-A445-C88E920CB84F}"/>
              </a:ext>
            </a:extLst>
          </p:cNvPr>
          <p:cNvSpPr/>
          <p:nvPr/>
        </p:nvSpPr>
        <p:spPr>
          <a:xfrm>
            <a:off x="2656140" y="3124385"/>
            <a:ext cx="447948" cy="4322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8AD8261-9DCE-43BC-B7B1-4A4CB653EA4B}"/>
              </a:ext>
            </a:extLst>
          </p:cNvPr>
          <p:cNvSpPr/>
          <p:nvPr/>
        </p:nvSpPr>
        <p:spPr>
          <a:xfrm>
            <a:off x="3192450" y="3137282"/>
            <a:ext cx="447948" cy="4322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7FA375B-776A-4690-97AB-4B50A458F946}"/>
              </a:ext>
            </a:extLst>
          </p:cNvPr>
          <p:cNvSpPr/>
          <p:nvPr/>
        </p:nvSpPr>
        <p:spPr>
          <a:xfrm>
            <a:off x="3718608" y="3137874"/>
            <a:ext cx="447948" cy="4322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M2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61B30C71-574F-4EA4-9A17-33C871F33051}"/>
              </a:ext>
            </a:extLst>
          </p:cNvPr>
          <p:cNvSpPr txBox="1"/>
          <p:nvPr/>
        </p:nvSpPr>
        <p:spPr>
          <a:xfrm>
            <a:off x="4174769" y="3308307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58575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3C06E052-68E4-405B-A70B-77400C94EB8E}"/>
              </a:ext>
            </a:extLst>
          </p:cNvPr>
          <p:cNvSpPr txBox="1"/>
          <p:nvPr/>
        </p:nvSpPr>
        <p:spPr>
          <a:xfrm>
            <a:off x="2505580" y="2540354"/>
            <a:ext cx="15253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TRUC MCBIM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0F4F2273-B353-4C63-B7DA-F5B15C2170D5}"/>
              </a:ext>
            </a:extLst>
          </p:cNvPr>
          <p:cNvSpPr txBox="1"/>
          <p:nvPr/>
        </p:nvSpPr>
        <p:spPr>
          <a:xfrm>
            <a:off x="5152932" y="799025"/>
            <a:ext cx="9635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ACTEURS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F791E78-16BC-481D-9261-B65AC74F0A52}"/>
              </a:ext>
            </a:extLst>
          </p:cNvPr>
          <p:cNvSpPr/>
          <p:nvPr/>
        </p:nvSpPr>
        <p:spPr>
          <a:xfrm>
            <a:off x="8008572" y="690198"/>
            <a:ext cx="2589032" cy="5605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DB010178-2AB9-4BC4-BFAC-AFFDB08F6E13}"/>
              </a:ext>
            </a:extLst>
          </p:cNvPr>
          <p:cNvSpPr txBox="1"/>
          <p:nvPr/>
        </p:nvSpPr>
        <p:spPr>
          <a:xfrm>
            <a:off x="8088926" y="834887"/>
            <a:ext cx="192995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ENVIRONNEMENT SI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BIM, ERP, PLM …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1A92188-4615-4AA1-9FEC-B3CFED93E552}"/>
              </a:ext>
            </a:extLst>
          </p:cNvPr>
          <p:cNvSpPr/>
          <p:nvPr/>
        </p:nvSpPr>
        <p:spPr>
          <a:xfrm>
            <a:off x="6323730" y="1544795"/>
            <a:ext cx="3623072" cy="4189615"/>
          </a:xfrm>
          <a:prstGeom prst="rect">
            <a:avLst/>
          </a:prstGeom>
          <a:solidFill>
            <a:srgbClr val="B288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7104F11-967C-422B-8869-2DA3ACF05200}"/>
              </a:ext>
            </a:extLst>
          </p:cNvPr>
          <p:cNvSpPr/>
          <p:nvPr/>
        </p:nvSpPr>
        <p:spPr>
          <a:xfrm>
            <a:off x="6505788" y="2442307"/>
            <a:ext cx="2959100" cy="3092157"/>
          </a:xfrm>
          <a:prstGeom prst="rect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53F1321-3CF1-4EBD-8EA3-5C5F7862D3D1}"/>
              </a:ext>
            </a:extLst>
          </p:cNvPr>
          <p:cNvSpPr/>
          <p:nvPr/>
        </p:nvSpPr>
        <p:spPr>
          <a:xfrm>
            <a:off x="6691330" y="4091872"/>
            <a:ext cx="2387627" cy="989041"/>
          </a:xfrm>
          <a:prstGeom prst="rect">
            <a:avLst/>
          </a:prstGeom>
          <a:solidFill>
            <a:srgbClr val="C4D6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937C42-FDE5-421C-85A3-3739A71688CA}"/>
              </a:ext>
            </a:extLst>
          </p:cNvPr>
          <p:cNvSpPr/>
          <p:nvPr/>
        </p:nvSpPr>
        <p:spPr>
          <a:xfrm>
            <a:off x="6691330" y="5146976"/>
            <a:ext cx="2444180" cy="321425"/>
          </a:xfrm>
          <a:prstGeom prst="rect">
            <a:avLst/>
          </a:prstGeom>
          <a:solidFill>
            <a:srgbClr val="585757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Transmetteur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09558CAE-8A8B-4E7E-8AC8-79CBB10E6DFF}"/>
              </a:ext>
            </a:extLst>
          </p:cNvPr>
          <p:cNvSpPr txBox="1"/>
          <p:nvPr/>
        </p:nvSpPr>
        <p:spPr>
          <a:xfrm>
            <a:off x="6433468" y="1717196"/>
            <a:ext cx="35133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AUTRES AVATARS</a:t>
            </a:r>
            <a:b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(faisant partie d’un système cohérent) 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70027DD-634E-4365-B3FE-4B95525E172B}"/>
              </a:ext>
            </a:extLst>
          </p:cNvPr>
          <p:cNvSpPr/>
          <p:nvPr/>
        </p:nvSpPr>
        <p:spPr>
          <a:xfrm>
            <a:off x="6691330" y="3155907"/>
            <a:ext cx="2444180" cy="832479"/>
          </a:xfrm>
          <a:prstGeom prst="rect">
            <a:avLst/>
          </a:prstGeom>
          <a:solidFill>
            <a:srgbClr val="B288D8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INTERPRETATION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3BA5FC02-274F-47C1-9FF3-15BB09AC2143}"/>
              </a:ext>
            </a:extLst>
          </p:cNvPr>
          <p:cNvSpPr txBox="1"/>
          <p:nvPr/>
        </p:nvSpPr>
        <p:spPr>
          <a:xfrm>
            <a:off x="6570503" y="2500189"/>
            <a:ext cx="25084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AVATAR TRUC MCBIM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1D9C5E41-C1B1-4EEA-A7E1-5533B550C92A}"/>
              </a:ext>
            </a:extLst>
          </p:cNvPr>
          <p:cNvSpPr txBox="1"/>
          <p:nvPr/>
        </p:nvSpPr>
        <p:spPr>
          <a:xfrm>
            <a:off x="767849" y="33209"/>
            <a:ext cx="392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REFLEXION Rolland MELET du 20/02/18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515F4C-CAA1-47B1-BD34-15D9387FB9CD}"/>
              </a:ext>
            </a:extLst>
          </p:cNvPr>
          <p:cNvSpPr/>
          <p:nvPr/>
        </p:nvSpPr>
        <p:spPr>
          <a:xfrm>
            <a:off x="107305" y="6049610"/>
            <a:ext cx="2409844" cy="758554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/!\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Rajouter des contraintes fonctionnelles et leurs vérifications</a:t>
            </a: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(?)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Voir ou les mettre</a:t>
            </a:r>
          </a:p>
        </p:txBody>
      </p:sp>
      <p:pic>
        <p:nvPicPr>
          <p:cNvPr id="42" name="Image 41">
            <a:extLst>
              <a:ext uri="{FF2B5EF4-FFF2-40B4-BE49-F238E27FC236}">
                <a16:creationId xmlns:a16="http://schemas.microsoft.com/office/drawing/2014/main" id="{C9EEBAC3-889E-4376-9AB3-D9AF67E9FD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6007" y="5743320"/>
            <a:ext cx="1018688" cy="1057275"/>
          </a:xfrm>
          <a:prstGeom prst="rect">
            <a:avLst/>
          </a:prstGeom>
        </p:spPr>
      </p:pic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8A4C5285-20A4-4F26-8660-51116B4C2025}"/>
              </a:ext>
            </a:extLst>
          </p:cNvPr>
          <p:cNvCxnSpPr>
            <a:cxnSpLocks/>
          </p:cNvCxnSpPr>
          <p:nvPr/>
        </p:nvCxnSpPr>
        <p:spPr>
          <a:xfrm flipV="1">
            <a:off x="6116466" y="5299827"/>
            <a:ext cx="883671" cy="71707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0D6BBF5A-2CE5-4311-B788-70629D55BBE4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3848496" y="5508566"/>
            <a:ext cx="1709948" cy="57635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D34A085C-8251-4424-BA3E-E601B506D08B}"/>
              </a:ext>
            </a:extLst>
          </p:cNvPr>
          <p:cNvCxnSpPr>
            <a:cxnSpLocks/>
          </p:cNvCxnSpPr>
          <p:nvPr/>
        </p:nvCxnSpPr>
        <p:spPr>
          <a:xfrm>
            <a:off x="8774603" y="5307688"/>
            <a:ext cx="889739" cy="741922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0F9073CB-7C60-4D5F-AA82-59AFB9F540DC}"/>
              </a:ext>
            </a:extLst>
          </p:cNvPr>
          <p:cNvCxnSpPr>
            <a:cxnSpLocks/>
          </p:cNvCxnSpPr>
          <p:nvPr/>
        </p:nvCxnSpPr>
        <p:spPr>
          <a:xfrm flipV="1">
            <a:off x="2869700" y="3900946"/>
            <a:ext cx="0" cy="37399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044D6F27-E9F7-49C0-BB8C-93F49F19C122}"/>
              </a:ext>
            </a:extLst>
          </p:cNvPr>
          <p:cNvCxnSpPr>
            <a:cxnSpLocks/>
          </p:cNvCxnSpPr>
          <p:nvPr/>
        </p:nvCxnSpPr>
        <p:spPr>
          <a:xfrm>
            <a:off x="4850900" y="3922905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D631BC3F-3800-428C-957B-20085D7F18B0}"/>
              </a:ext>
            </a:extLst>
          </p:cNvPr>
          <p:cNvCxnSpPr>
            <a:cxnSpLocks/>
          </p:cNvCxnSpPr>
          <p:nvPr/>
        </p:nvCxnSpPr>
        <p:spPr>
          <a:xfrm>
            <a:off x="4787169" y="5004402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B17D3053-B57C-4355-8B3F-9783033FD36B}"/>
              </a:ext>
            </a:extLst>
          </p:cNvPr>
          <p:cNvCxnSpPr>
            <a:cxnSpLocks/>
          </p:cNvCxnSpPr>
          <p:nvPr/>
        </p:nvCxnSpPr>
        <p:spPr>
          <a:xfrm>
            <a:off x="7898604" y="4917570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BA3CE920-A988-47AE-9136-5AFC4D2F3A2C}"/>
              </a:ext>
            </a:extLst>
          </p:cNvPr>
          <p:cNvCxnSpPr>
            <a:cxnSpLocks/>
          </p:cNvCxnSpPr>
          <p:nvPr/>
        </p:nvCxnSpPr>
        <p:spPr>
          <a:xfrm>
            <a:off x="7885143" y="3852534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79CA329B-8DE3-4CBC-8E0F-88BA388084B6}"/>
              </a:ext>
            </a:extLst>
          </p:cNvPr>
          <p:cNvCxnSpPr>
            <a:cxnSpLocks/>
          </p:cNvCxnSpPr>
          <p:nvPr/>
        </p:nvCxnSpPr>
        <p:spPr>
          <a:xfrm>
            <a:off x="2917838" y="2266290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330B0A95-577E-47DB-AA82-1385B47011D0}"/>
              </a:ext>
            </a:extLst>
          </p:cNvPr>
          <p:cNvCxnSpPr>
            <a:cxnSpLocks/>
          </p:cNvCxnSpPr>
          <p:nvPr/>
        </p:nvCxnSpPr>
        <p:spPr>
          <a:xfrm>
            <a:off x="3146244" y="2266289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A33F5C64-D35D-4A49-AF11-8F4BD38B6828}"/>
              </a:ext>
            </a:extLst>
          </p:cNvPr>
          <p:cNvCxnSpPr>
            <a:cxnSpLocks/>
          </p:cNvCxnSpPr>
          <p:nvPr/>
        </p:nvCxnSpPr>
        <p:spPr>
          <a:xfrm>
            <a:off x="3437083" y="2266289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E1FC8F3B-11FA-4735-B5C2-27CF02993B19}"/>
              </a:ext>
            </a:extLst>
          </p:cNvPr>
          <p:cNvCxnSpPr>
            <a:cxnSpLocks/>
          </p:cNvCxnSpPr>
          <p:nvPr/>
        </p:nvCxnSpPr>
        <p:spPr>
          <a:xfrm>
            <a:off x="3785235" y="2266289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C8F5A895-E6CD-450C-9F1B-9E7AD518DFA9}"/>
              </a:ext>
            </a:extLst>
          </p:cNvPr>
          <p:cNvCxnSpPr>
            <a:cxnSpLocks/>
          </p:cNvCxnSpPr>
          <p:nvPr/>
        </p:nvCxnSpPr>
        <p:spPr>
          <a:xfrm>
            <a:off x="4125211" y="2266288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4EEF98DF-2EF1-45E9-8E98-2014914B1D6C}"/>
              </a:ext>
            </a:extLst>
          </p:cNvPr>
          <p:cNvCxnSpPr>
            <a:cxnSpLocks/>
          </p:cNvCxnSpPr>
          <p:nvPr/>
        </p:nvCxnSpPr>
        <p:spPr>
          <a:xfrm>
            <a:off x="4494195" y="2270195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A98374C2-9686-4F39-8FFD-EB573A6367EB}"/>
              </a:ext>
            </a:extLst>
          </p:cNvPr>
          <p:cNvCxnSpPr>
            <a:cxnSpLocks/>
          </p:cNvCxnSpPr>
          <p:nvPr/>
        </p:nvCxnSpPr>
        <p:spPr>
          <a:xfrm>
            <a:off x="4787169" y="2257474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9C49714A-F662-42A6-9B5B-9E2605580D90}"/>
              </a:ext>
            </a:extLst>
          </p:cNvPr>
          <p:cNvCxnSpPr>
            <a:cxnSpLocks/>
          </p:cNvCxnSpPr>
          <p:nvPr/>
        </p:nvCxnSpPr>
        <p:spPr>
          <a:xfrm>
            <a:off x="6876434" y="2188321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>
            <a:extLst>
              <a:ext uri="{FF2B5EF4-FFF2-40B4-BE49-F238E27FC236}">
                <a16:creationId xmlns:a16="http://schemas.microsoft.com/office/drawing/2014/main" id="{D3721F41-8A64-4DF1-8786-74DD6664EE3B}"/>
              </a:ext>
            </a:extLst>
          </p:cNvPr>
          <p:cNvCxnSpPr>
            <a:cxnSpLocks/>
          </p:cNvCxnSpPr>
          <p:nvPr/>
        </p:nvCxnSpPr>
        <p:spPr>
          <a:xfrm>
            <a:off x="7297612" y="2188321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A4DEEF25-50E6-4AF2-81BA-A0D75B387877}"/>
              </a:ext>
            </a:extLst>
          </p:cNvPr>
          <p:cNvCxnSpPr>
            <a:cxnSpLocks/>
          </p:cNvCxnSpPr>
          <p:nvPr/>
        </p:nvCxnSpPr>
        <p:spPr>
          <a:xfrm>
            <a:off x="7668914" y="2197385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>
            <a:extLst>
              <a:ext uri="{FF2B5EF4-FFF2-40B4-BE49-F238E27FC236}">
                <a16:creationId xmlns:a16="http://schemas.microsoft.com/office/drawing/2014/main" id="{DA61C4E4-147F-4F96-9959-595831B08F92}"/>
              </a:ext>
            </a:extLst>
          </p:cNvPr>
          <p:cNvCxnSpPr>
            <a:cxnSpLocks/>
          </p:cNvCxnSpPr>
          <p:nvPr/>
        </p:nvCxnSpPr>
        <p:spPr>
          <a:xfrm>
            <a:off x="8035319" y="2197385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>
            <a:extLst>
              <a:ext uri="{FF2B5EF4-FFF2-40B4-BE49-F238E27FC236}">
                <a16:creationId xmlns:a16="http://schemas.microsoft.com/office/drawing/2014/main" id="{BDD0AE06-4057-4C8F-B110-E57CBDB28780}"/>
              </a:ext>
            </a:extLst>
          </p:cNvPr>
          <p:cNvCxnSpPr>
            <a:cxnSpLocks/>
          </p:cNvCxnSpPr>
          <p:nvPr/>
        </p:nvCxnSpPr>
        <p:spPr>
          <a:xfrm>
            <a:off x="8367828" y="2197385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EAC2DD83-D4B6-4B6B-AA4B-05DB9521C4CF}"/>
              </a:ext>
            </a:extLst>
          </p:cNvPr>
          <p:cNvCxnSpPr>
            <a:cxnSpLocks/>
          </p:cNvCxnSpPr>
          <p:nvPr/>
        </p:nvCxnSpPr>
        <p:spPr>
          <a:xfrm>
            <a:off x="8774603" y="2193346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>
            <a:extLst>
              <a:ext uri="{FF2B5EF4-FFF2-40B4-BE49-F238E27FC236}">
                <a16:creationId xmlns:a16="http://schemas.microsoft.com/office/drawing/2014/main" id="{5F04F670-87CB-40A5-B331-FA5F6B80B4E8}"/>
              </a:ext>
            </a:extLst>
          </p:cNvPr>
          <p:cNvCxnSpPr>
            <a:cxnSpLocks/>
          </p:cNvCxnSpPr>
          <p:nvPr/>
        </p:nvCxnSpPr>
        <p:spPr>
          <a:xfrm>
            <a:off x="9135510" y="2197385"/>
            <a:ext cx="0" cy="35203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705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563A37BD-2163-4AD6-8476-4D7EEF524E9F}"/>
              </a:ext>
            </a:extLst>
          </p:cNvPr>
          <p:cNvSpPr/>
          <p:nvPr/>
        </p:nvSpPr>
        <p:spPr>
          <a:xfrm>
            <a:off x="8015828" y="1636605"/>
            <a:ext cx="4109170" cy="46373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9B6D120-B2A6-4044-83B5-C95B7B83BC34}"/>
              </a:ext>
            </a:extLst>
          </p:cNvPr>
          <p:cNvSpPr txBox="1"/>
          <p:nvPr/>
        </p:nvSpPr>
        <p:spPr>
          <a:xfrm>
            <a:off x="767849" y="33209"/>
            <a:ext cx="5228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REFLEXION William DERIGENT du 08/03/2018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5EFA0-B849-4E41-A60E-690F292A0E27}"/>
              </a:ext>
            </a:extLst>
          </p:cNvPr>
          <p:cNvSpPr/>
          <p:nvPr/>
        </p:nvSpPr>
        <p:spPr>
          <a:xfrm>
            <a:off x="4036992" y="696097"/>
            <a:ext cx="3833803" cy="5605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619C8B-240A-4B2F-A2B4-84DC12D6605F}"/>
              </a:ext>
            </a:extLst>
          </p:cNvPr>
          <p:cNvSpPr/>
          <p:nvPr/>
        </p:nvSpPr>
        <p:spPr>
          <a:xfrm>
            <a:off x="361507" y="700964"/>
            <a:ext cx="3520079" cy="5605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F1A525E-179D-46A5-A749-79DF399EACD6}"/>
              </a:ext>
            </a:extLst>
          </p:cNvPr>
          <p:cNvSpPr txBox="1"/>
          <p:nvPr/>
        </p:nvSpPr>
        <p:spPr>
          <a:xfrm>
            <a:off x="1372908" y="845653"/>
            <a:ext cx="2412327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ENVIRONNEMENT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Physique et réglementaire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11C09C3-8984-4E67-8964-91FAE2A1B32E}"/>
              </a:ext>
            </a:extLst>
          </p:cNvPr>
          <p:cNvSpPr txBox="1"/>
          <p:nvPr/>
        </p:nvSpPr>
        <p:spPr>
          <a:xfrm>
            <a:off x="4947302" y="6471437"/>
            <a:ext cx="9635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ACTEURS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FE2D3B-0D49-4D17-BBCE-A082DD1FB5FE}"/>
              </a:ext>
            </a:extLst>
          </p:cNvPr>
          <p:cNvSpPr/>
          <p:nvPr/>
        </p:nvSpPr>
        <p:spPr>
          <a:xfrm>
            <a:off x="8008571" y="690199"/>
            <a:ext cx="4097289" cy="8235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2197341-C692-4B6C-A110-A5946C7FC265}"/>
              </a:ext>
            </a:extLst>
          </p:cNvPr>
          <p:cNvSpPr txBox="1"/>
          <p:nvPr/>
        </p:nvSpPr>
        <p:spPr>
          <a:xfrm>
            <a:off x="8088926" y="834887"/>
            <a:ext cx="2830647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ENVIRONNEMENT SI Extérieurs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BIM, ERP, PLM …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7A9FE8A1-A9AD-471A-8AAD-2ADAEACFD56D}"/>
              </a:ext>
            </a:extLst>
          </p:cNvPr>
          <p:cNvCxnSpPr>
            <a:cxnSpLocks/>
            <a:stCxn id="7" idx="2"/>
            <a:endCxn id="77" idx="1"/>
          </p:cNvCxnSpPr>
          <p:nvPr/>
        </p:nvCxnSpPr>
        <p:spPr>
          <a:xfrm rot="16200000" flipH="1">
            <a:off x="4500877" y="4879226"/>
            <a:ext cx="683523" cy="1106576"/>
          </a:xfrm>
          <a:prstGeom prst="bentConnector2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E479B5F7-4820-4C3A-ADCD-ADA72BAB7A92}"/>
              </a:ext>
            </a:extLst>
          </p:cNvPr>
          <p:cNvGrpSpPr/>
          <p:nvPr/>
        </p:nvGrpSpPr>
        <p:grpSpPr>
          <a:xfrm>
            <a:off x="2809800" y="1998596"/>
            <a:ext cx="2959100" cy="3092157"/>
            <a:chOff x="2440864" y="2482472"/>
            <a:chExt cx="2959100" cy="309215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3A39492-46CE-4274-87F9-86E9B228EF2C}"/>
                </a:ext>
              </a:extLst>
            </p:cNvPr>
            <p:cNvSpPr/>
            <p:nvPr/>
          </p:nvSpPr>
          <p:spPr>
            <a:xfrm>
              <a:off x="2440864" y="2482472"/>
              <a:ext cx="2959100" cy="3092157"/>
            </a:xfrm>
            <a:prstGeom prst="rect">
              <a:avLst/>
            </a:prstGeom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52FC08E-B944-439F-BD3F-F044FC3A08AE}"/>
                </a:ext>
              </a:extLst>
            </p:cNvPr>
            <p:cNvSpPr/>
            <p:nvPr/>
          </p:nvSpPr>
          <p:spPr>
            <a:xfrm>
              <a:off x="2626406" y="4117778"/>
              <a:ext cx="1039676" cy="10033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Capteur(s)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4E8AC47-17CD-4E48-8FE2-4AB4ADEFE72B}"/>
                </a:ext>
              </a:extLst>
            </p:cNvPr>
            <p:cNvSpPr/>
            <p:nvPr/>
          </p:nvSpPr>
          <p:spPr>
            <a:xfrm>
              <a:off x="3974357" y="4132037"/>
              <a:ext cx="1107606" cy="1003300"/>
            </a:xfrm>
            <a:prstGeom prst="rect">
              <a:avLst/>
            </a:prstGeom>
            <a:solidFill>
              <a:srgbClr val="C4D60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DATA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INTERNE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200" b="1" dirty="0">
                  <a:solidFill>
                    <a:prstClr val="black"/>
                  </a:solidFill>
                  <a:latin typeface="Calibri" panose="020F0502020204030204"/>
                </a:rPr>
                <a:t>+ ID TRUC à minima</a:t>
              </a:r>
              <a:endPara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37D714A-2E8A-43F4-A6CD-E2162D222ED9}"/>
                </a:ext>
              </a:extLst>
            </p:cNvPr>
            <p:cNvSpPr/>
            <p:nvPr/>
          </p:nvSpPr>
          <p:spPr>
            <a:xfrm>
              <a:off x="2626406" y="5187141"/>
              <a:ext cx="2444180" cy="321425"/>
            </a:xfrm>
            <a:prstGeom prst="rect">
              <a:avLst/>
            </a:prstGeom>
            <a:solidFill>
              <a:srgbClr val="585757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Transmetteur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CF08C7E-F935-48C5-8A64-2A7C065AEC34}"/>
                </a:ext>
              </a:extLst>
            </p:cNvPr>
            <p:cNvSpPr/>
            <p:nvPr/>
          </p:nvSpPr>
          <p:spPr>
            <a:xfrm>
              <a:off x="2626406" y="3707126"/>
              <a:ext cx="2444180" cy="321425"/>
            </a:xfrm>
            <a:prstGeom prst="rect">
              <a:avLst/>
            </a:prstGeom>
            <a:solidFill>
              <a:srgbClr val="B288D8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INTERPRETATION (logique)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A9B77A2-5CFB-4F99-90C0-CEC22A9FBAD5}"/>
                </a:ext>
              </a:extLst>
            </p:cNvPr>
            <p:cNvSpPr/>
            <p:nvPr/>
          </p:nvSpPr>
          <p:spPr>
            <a:xfrm>
              <a:off x="2548474" y="2899450"/>
              <a:ext cx="2522112" cy="74015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F614CB82-DBA4-4977-91D3-7D378AC7B2C5}"/>
                </a:ext>
              </a:extLst>
            </p:cNvPr>
            <p:cNvSpPr txBox="1"/>
            <p:nvPr/>
          </p:nvSpPr>
          <p:spPr>
            <a:xfrm>
              <a:off x="2530356" y="2878908"/>
              <a:ext cx="8267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585757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MATIERES</a:t>
              </a:r>
              <a:endPara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58575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716E4B0-311A-4BC3-B570-EB120CE9C8A1}"/>
                </a:ext>
              </a:extLst>
            </p:cNvPr>
            <p:cNvSpPr/>
            <p:nvPr/>
          </p:nvSpPr>
          <p:spPr>
            <a:xfrm>
              <a:off x="2656140" y="3124385"/>
              <a:ext cx="447948" cy="4322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M1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B87359E-0786-4428-9202-F22B09B1B2C8}"/>
                </a:ext>
              </a:extLst>
            </p:cNvPr>
            <p:cNvSpPr/>
            <p:nvPr/>
          </p:nvSpPr>
          <p:spPr>
            <a:xfrm>
              <a:off x="3192450" y="3137282"/>
              <a:ext cx="447948" cy="432275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M2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73CB363-F8BC-43A9-A3C9-E5A92BF30058}"/>
                </a:ext>
              </a:extLst>
            </p:cNvPr>
            <p:cNvSpPr/>
            <p:nvPr/>
          </p:nvSpPr>
          <p:spPr>
            <a:xfrm>
              <a:off x="3718608" y="3137874"/>
              <a:ext cx="447948" cy="4322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M2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397D3F09-8ED8-4F2E-BFC1-037793C1652A}"/>
                </a:ext>
              </a:extLst>
            </p:cNvPr>
            <p:cNvSpPr txBox="1"/>
            <p:nvPr/>
          </p:nvSpPr>
          <p:spPr>
            <a:xfrm>
              <a:off x="4174769" y="3308307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585757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…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0C01AAF-2301-4601-8A85-EE80B4F25D03}"/>
                </a:ext>
              </a:extLst>
            </p:cNvPr>
            <p:cNvSpPr txBox="1"/>
            <p:nvPr/>
          </p:nvSpPr>
          <p:spPr>
            <a:xfrm>
              <a:off x="2505580" y="2540354"/>
              <a:ext cx="15253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TRUC MCBIM</a:t>
              </a:r>
              <a:endPara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33" name="Connecteur droit avec flèche 32">
              <a:extLst>
                <a:ext uri="{FF2B5EF4-FFF2-40B4-BE49-F238E27FC236}">
                  <a16:creationId xmlns:a16="http://schemas.microsoft.com/office/drawing/2014/main" id="{4C9D47F2-E2A7-418D-B1F5-C3BC81B2BA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69700" y="3900946"/>
              <a:ext cx="0" cy="37399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avec flèche 33">
              <a:extLst>
                <a:ext uri="{FF2B5EF4-FFF2-40B4-BE49-F238E27FC236}">
                  <a16:creationId xmlns:a16="http://schemas.microsoft.com/office/drawing/2014/main" id="{0432908E-01AA-4B70-9512-70F3115A9205}"/>
                </a:ext>
              </a:extLst>
            </p:cNvPr>
            <p:cNvCxnSpPr>
              <a:cxnSpLocks/>
            </p:cNvCxnSpPr>
            <p:nvPr/>
          </p:nvCxnSpPr>
          <p:spPr>
            <a:xfrm>
              <a:off x="4850900" y="3922905"/>
              <a:ext cx="0" cy="35203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>
              <a:extLst>
                <a:ext uri="{FF2B5EF4-FFF2-40B4-BE49-F238E27FC236}">
                  <a16:creationId xmlns:a16="http://schemas.microsoft.com/office/drawing/2014/main" id="{CD321192-A953-44C3-BE9B-C593FAC019CE}"/>
                </a:ext>
              </a:extLst>
            </p:cNvPr>
            <p:cNvCxnSpPr>
              <a:cxnSpLocks/>
            </p:cNvCxnSpPr>
            <p:nvPr/>
          </p:nvCxnSpPr>
          <p:spPr>
            <a:xfrm>
              <a:off x="4787169" y="5004402"/>
              <a:ext cx="0" cy="352033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0BB4FD46-2865-494D-97E6-4728A43C8263}"/>
              </a:ext>
            </a:extLst>
          </p:cNvPr>
          <p:cNvGrpSpPr/>
          <p:nvPr/>
        </p:nvGrpSpPr>
        <p:grpSpPr>
          <a:xfrm>
            <a:off x="7257208" y="2011881"/>
            <a:ext cx="2959100" cy="3092157"/>
            <a:chOff x="6505788" y="2442307"/>
            <a:chExt cx="2959100" cy="309215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C6AFD2A-0D00-4133-99BF-C74633899A44}"/>
                </a:ext>
              </a:extLst>
            </p:cNvPr>
            <p:cNvSpPr/>
            <p:nvPr/>
          </p:nvSpPr>
          <p:spPr>
            <a:xfrm>
              <a:off x="6505788" y="2442307"/>
              <a:ext cx="2959100" cy="3092157"/>
            </a:xfrm>
            <a:prstGeom prst="rect">
              <a:avLst/>
            </a:prstGeom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9AC8B26-5607-44FC-9E1D-FD6A22C213AC}"/>
                </a:ext>
              </a:extLst>
            </p:cNvPr>
            <p:cNvSpPr/>
            <p:nvPr/>
          </p:nvSpPr>
          <p:spPr>
            <a:xfrm>
              <a:off x="6691330" y="4091872"/>
              <a:ext cx="2444180" cy="989041"/>
            </a:xfrm>
            <a:prstGeom prst="rect">
              <a:avLst/>
            </a:prstGeom>
            <a:solidFill>
              <a:srgbClr val="C4D60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DATA INTERNE &amp; EXTERNE 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DE3D7A7-82A0-473A-BB5A-FFB2F235C9E6}"/>
                </a:ext>
              </a:extLst>
            </p:cNvPr>
            <p:cNvSpPr/>
            <p:nvPr/>
          </p:nvSpPr>
          <p:spPr>
            <a:xfrm>
              <a:off x="6691330" y="5146976"/>
              <a:ext cx="2444180" cy="321425"/>
            </a:xfrm>
            <a:prstGeom prst="rect">
              <a:avLst/>
            </a:prstGeom>
            <a:solidFill>
              <a:srgbClr val="585757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Transmetteur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1B2F2F1-0E94-498A-955E-3C37F373362D}"/>
                </a:ext>
              </a:extLst>
            </p:cNvPr>
            <p:cNvSpPr/>
            <p:nvPr/>
          </p:nvSpPr>
          <p:spPr>
            <a:xfrm>
              <a:off x="6691330" y="3155907"/>
              <a:ext cx="2444180" cy="832479"/>
            </a:xfrm>
            <a:prstGeom prst="rect">
              <a:avLst/>
            </a:prstGeom>
            <a:solidFill>
              <a:srgbClr val="B288D8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INTERPRETATION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D912F2A2-BE49-440A-A28B-7D258811A62D}"/>
                </a:ext>
              </a:extLst>
            </p:cNvPr>
            <p:cNvSpPr txBox="1"/>
            <p:nvPr/>
          </p:nvSpPr>
          <p:spPr>
            <a:xfrm>
              <a:off x="6570503" y="2500189"/>
              <a:ext cx="25084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AVATAR TRUC MCBIM</a:t>
              </a:r>
              <a:endPara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36" name="Connecteur droit avec flèche 35">
              <a:extLst>
                <a:ext uri="{FF2B5EF4-FFF2-40B4-BE49-F238E27FC236}">
                  <a16:creationId xmlns:a16="http://schemas.microsoft.com/office/drawing/2014/main" id="{6B6BE48A-FC05-4F39-B700-B55C1FE1340A}"/>
                </a:ext>
              </a:extLst>
            </p:cNvPr>
            <p:cNvCxnSpPr>
              <a:cxnSpLocks/>
            </p:cNvCxnSpPr>
            <p:nvPr/>
          </p:nvCxnSpPr>
          <p:spPr>
            <a:xfrm>
              <a:off x="7898604" y="4917570"/>
              <a:ext cx="0" cy="352033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avec flèche 36">
              <a:extLst>
                <a:ext uri="{FF2B5EF4-FFF2-40B4-BE49-F238E27FC236}">
                  <a16:creationId xmlns:a16="http://schemas.microsoft.com/office/drawing/2014/main" id="{6C1F691A-5B53-436F-BB2F-DE1277A6E2C5}"/>
                </a:ext>
              </a:extLst>
            </p:cNvPr>
            <p:cNvCxnSpPr>
              <a:cxnSpLocks/>
            </p:cNvCxnSpPr>
            <p:nvPr/>
          </p:nvCxnSpPr>
          <p:spPr>
            <a:xfrm>
              <a:off x="7885143" y="3852534"/>
              <a:ext cx="0" cy="352033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3" name="Image 52">
            <a:extLst>
              <a:ext uri="{FF2B5EF4-FFF2-40B4-BE49-F238E27FC236}">
                <a16:creationId xmlns:a16="http://schemas.microsoft.com/office/drawing/2014/main" id="{423E82ED-8746-4943-81EA-B652C13F5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260" y="1589676"/>
            <a:ext cx="1577108" cy="1644561"/>
          </a:xfrm>
          <a:prstGeom prst="rect">
            <a:avLst/>
          </a:prstGeom>
        </p:spPr>
      </p:pic>
      <p:pic>
        <p:nvPicPr>
          <p:cNvPr id="54" name="Image 53">
            <a:extLst>
              <a:ext uri="{FF2B5EF4-FFF2-40B4-BE49-F238E27FC236}">
                <a16:creationId xmlns:a16="http://schemas.microsoft.com/office/drawing/2014/main" id="{A36AA197-5CE8-45E6-8334-BD4DDA6CC2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458" y="4279459"/>
            <a:ext cx="1577108" cy="1644561"/>
          </a:xfrm>
          <a:prstGeom prst="rect">
            <a:avLst/>
          </a:prstGeom>
        </p:spPr>
      </p:pic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9C2CE49C-8734-4D17-97A9-6D69745853A5}"/>
              </a:ext>
            </a:extLst>
          </p:cNvPr>
          <p:cNvCxnSpPr>
            <a:cxnSpLocks/>
            <a:stCxn id="53" idx="3"/>
            <a:endCxn id="7" idx="1"/>
          </p:cNvCxnSpPr>
          <p:nvPr/>
        </p:nvCxnSpPr>
        <p:spPr>
          <a:xfrm>
            <a:off x="2154368" y="2411957"/>
            <a:ext cx="655432" cy="1132718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5">
            <a:extLst>
              <a:ext uri="{FF2B5EF4-FFF2-40B4-BE49-F238E27FC236}">
                <a16:creationId xmlns:a16="http://schemas.microsoft.com/office/drawing/2014/main" id="{9FDCA70A-16A9-4277-8CEC-09D8083B6352}"/>
              </a:ext>
            </a:extLst>
          </p:cNvPr>
          <p:cNvCxnSpPr>
            <a:cxnSpLocks/>
            <a:stCxn id="54" idx="3"/>
            <a:endCxn id="7" idx="1"/>
          </p:cNvCxnSpPr>
          <p:nvPr/>
        </p:nvCxnSpPr>
        <p:spPr>
          <a:xfrm flipV="1">
            <a:off x="2146566" y="3544675"/>
            <a:ext cx="663234" cy="1557065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D154FE4C-03DA-4910-B474-2AC29AB0887E}"/>
              </a:ext>
            </a:extLst>
          </p:cNvPr>
          <p:cNvCxnSpPr>
            <a:cxnSpLocks/>
            <a:stCxn id="53" idx="2"/>
            <a:endCxn id="54" idx="0"/>
          </p:cNvCxnSpPr>
          <p:nvPr/>
        </p:nvCxnSpPr>
        <p:spPr>
          <a:xfrm flipH="1">
            <a:off x="1358012" y="3234237"/>
            <a:ext cx="7802" cy="1045222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>
            <a:extLst>
              <a:ext uri="{FF2B5EF4-FFF2-40B4-BE49-F238E27FC236}">
                <a16:creationId xmlns:a16="http://schemas.microsoft.com/office/drawing/2014/main" id="{99809FE2-94FC-44B0-9B13-441D9DD3DBF5}"/>
              </a:ext>
            </a:extLst>
          </p:cNvPr>
          <p:cNvCxnSpPr>
            <a:cxnSpLocks/>
          </p:cNvCxnSpPr>
          <p:nvPr/>
        </p:nvCxnSpPr>
        <p:spPr>
          <a:xfrm>
            <a:off x="6232546" y="402541"/>
            <a:ext cx="0" cy="652228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7140F2E3-6BBB-454B-953C-0CACD86C07AB}"/>
              </a:ext>
            </a:extLst>
          </p:cNvPr>
          <p:cNvCxnSpPr>
            <a:cxnSpLocks/>
            <a:stCxn id="10" idx="3"/>
            <a:endCxn id="26" idx="1"/>
          </p:cNvCxnSpPr>
          <p:nvPr/>
        </p:nvCxnSpPr>
        <p:spPr>
          <a:xfrm>
            <a:off x="5439522" y="4863978"/>
            <a:ext cx="2003228" cy="13285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>
            <a:extLst>
              <a:ext uri="{FF2B5EF4-FFF2-40B4-BE49-F238E27FC236}">
                <a16:creationId xmlns:a16="http://schemas.microsoft.com/office/drawing/2014/main" id="{FC4D4C4E-749B-4855-8F76-4F8FFA1BB3F9}"/>
              </a:ext>
            </a:extLst>
          </p:cNvPr>
          <p:cNvSpPr txBox="1"/>
          <p:nvPr/>
        </p:nvSpPr>
        <p:spPr>
          <a:xfrm>
            <a:off x="8780133" y="5677853"/>
            <a:ext cx="25919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ENVIRONNEMENT SI McBIM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b="1" dirty="0">
                <a:solidFill>
                  <a:prstClr val="black"/>
                </a:solidFill>
                <a:latin typeface="Calibri" panose="020F0502020204030204"/>
              </a:rPr>
              <a:t>(Traitements, intelligence)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6" name="Image 75">
            <a:extLst>
              <a:ext uri="{FF2B5EF4-FFF2-40B4-BE49-F238E27FC236}">
                <a16:creationId xmlns:a16="http://schemas.microsoft.com/office/drawing/2014/main" id="{1C820923-0988-46B2-B587-05323F0B37C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900000">
            <a:off x="6714519" y="5977104"/>
            <a:ext cx="527981" cy="894635"/>
          </a:xfrm>
          <a:prstGeom prst="rect">
            <a:avLst/>
          </a:prstGeom>
        </p:spPr>
      </p:pic>
      <p:pic>
        <p:nvPicPr>
          <p:cNvPr id="77" name="Image 76">
            <a:extLst>
              <a:ext uri="{FF2B5EF4-FFF2-40B4-BE49-F238E27FC236}">
                <a16:creationId xmlns:a16="http://schemas.microsoft.com/office/drawing/2014/main" id="{4CB4216B-4B24-4622-A624-B94551C70A8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926" y="4875173"/>
            <a:ext cx="1798205" cy="1798205"/>
          </a:xfrm>
          <a:prstGeom prst="rect">
            <a:avLst/>
          </a:prstGeom>
        </p:spPr>
      </p:pic>
      <p:pic>
        <p:nvPicPr>
          <p:cNvPr id="47" name="Image 46">
            <a:extLst>
              <a:ext uri="{FF2B5EF4-FFF2-40B4-BE49-F238E27FC236}">
                <a16:creationId xmlns:a16="http://schemas.microsoft.com/office/drawing/2014/main" id="{83446DD0-AD1D-406D-8E24-B91E477CDF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70248" y="2035170"/>
            <a:ext cx="1557429" cy="1624040"/>
          </a:xfrm>
          <a:prstGeom prst="rect">
            <a:avLst/>
          </a:prstGeom>
        </p:spPr>
      </p:pic>
      <p:pic>
        <p:nvPicPr>
          <p:cNvPr id="70" name="Image 69">
            <a:extLst>
              <a:ext uri="{FF2B5EF4-FFF2-40B4-BE49-F238E27FC236}">
                <a16:creationId xmlns:a16="http://schemas.microsoft.com/office/drawing/2014/main" id="{113C22A6-938A-4647-A614-13D014EBAEE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77788" y="3836169"/>
            <a:ext cx="1557429" cy="1624040"/>
          </a:xfrm>
          <a:prstGeom prst="rect">
            <a:avLst/>
          </a:prstGeom>
        </p:spPr>
      </p:pic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4FB6A57A-0F4E-4418-8B93-8CAB55A7AE7D}"/>
              </a:ext>
            </a:extLst>
          </p:cNvPr>
          <p:cNvCxnSpPr>
            <a:cxnSpLocks/>
            <a:stCxn id="77" idx="3"/>
            <a:endCxn id="26" idx="2"/>
          </p:cNvCxnSpPr>
          <p:nvPr/>
        </p:nvCxnSpPr>
        <p:spPr>
          <a:xfrm flipV="1">
            <a:off x="7194131" y="5037975"/>
            <a:ext cx="1470709" cy="736301"/>
          </a:xfrm>
          <a:prstGeom prst="bentConnector2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>
            <a:extLst>
              <a:ext uri="{FF2B5EF4-FFF2-40B4-BE49-F238E27FC236}">
                <a16:creationId xmlns:a16="http://schemas.microsoft.com/office/drawing/2014/main" id="{81D7A682-700F-48B9-8E2E-63B4762D2A82}"/>
              </a:ext>
            </a:extLst>
          </p:cNvPr>
          <p:cNvSpPr txBox="1"/>
          <p:nvPr/>
        </p:nvSpPr>
        <p:spPr>
          <a:xfrm>
            <a:off x="5886791" y="4073865"/>
            <a:ext cx="12568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/>
              <a:t>Mode </a:t>
            </a:r>
          </a:p>
          <a:p>
            <a:pPr algn="ctr"/>
            <a:r>
              <a:rPr lang="fr-FR" sz="1400" b="1" dirty="0"/>
              <a:t>Automatique </a:t>
            </a:r>
          </a:p>
          <a:p>
            <a:pPr algn="ctr"/>
            <a:r>
              <a:rPr lang="fr-FR" sz="1400" b="1" dirty="0"/>
              <a:t>(via </a:t>
            </a:r>
            <a:r>
              <a:rPr lang="fr-FR" sz="1400" b="1" dirty="0" err="1"/>
              <a:t>gateway</a:t>
            </a:r>
            <a:r>
              <a:rPr lang="fr-FR" sz="1400" b="1" dirty="0"/>
              <a:t>?)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6322FD3A-D32F-4499-B90B-1ACADDB08771}"/>
              </a:ext>
            </a:extLst>
          </p:cNvPr>
          <p:cNvSpPr txBox="1"/>
          <p:nvPr/>
        </p:nvSpPr>
        <p:spPr>
          <a:xfrm>
            <a:off x="4126704" y="5786189"/>
            <a:ext cx="1340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/>
              <a:t>Sur sollicitation</a:t>
            </a:r>
          </a:p>
        </p:txBody>
      </p:sp>
      <p:sp>
        <p:nvSpPr>
          <p:cNvPr id="49" name="Flèche : double flèche verticale 48">
            <a:extLst>
              <a:ext uri="{FF2B5EF4-FFF2-40B4-BE49-F238E27FC236}">
                <a16:creationId xmlns:a16="http://schemas.microsoft.com/office/drawing/2014/main" id="{2B4A011D-3303-4C5E-A752-B9797236762D}"/>
              </a:ext>
            </a:extLst>
          </p:cNvPr>
          <p:cNvSpPr/>
          <p:nvPr/>
        </p:nvSpPr>
        <p:spPr>
          <a:xfrm>
            <a:off x="10139899" y="1163294"/>
            <a:ext cx="322903" cy="745715"/>
          </a:xfrm>
          <a:prstGeom prst="upDownArrow">
            <a:avLst/>
          </a:prstGeom>
          <a:solidFill>
            <a:srgbClr val="FF0000"/>
          </a:solidFill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2723C98D-E9B3-43F5-9928-3A75B4618C48}"/>
              </a:ext>
            </a:extLst>
          </p:cNvPr>
          <p:cNvSpPr txBox="1"/>
          <p:nvPr/>
        </p:nvSpPr>
        <p:spPr>
          <a:xfrm>
            <a:off x="8106321" y="279185"/>
            <a:ext cx="2274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MONDE DIGITAL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C7C94C3C-196B-4EBB-92E6-70408E93FABB}"/>
              </a:ext>
            </a:extLst>
          </p:cNvPr>
          <p:cNvSpPr txBox="1"/>
          <p:nvPr/>
        </p:nvSpPr>
        <p:spPr>
          <a:xfrm>
            <a:off x="2643481" y="260581"/>
            <a:ext cx="1882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MONDE REEL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A32A182D-A548-44D7-94A6-B747AA1DC8D4}"/>
              </a:ext>
            </a:extLst>
          </p:cNvPr>
          <p:cNvSpPr txBox="1"/>
          <p:nvPr/>
        </p:nvSpPr>
        <p:spPr>
          <a:xfrm>
            <a:off x="537943" y="6019764"/>
            <a:ext cx="3263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(Collectes de données, surveillance)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ECA5FC5-4CE2-4DF4-BAE3-64E4C73655DA}"/>
              </a:ext>
            </a:extLst>
          </p:cNvPr>
          <p:cNvSpPr/>
          <p:nvPr/>
        </p:nvSpPr>
        <p:spPr>
          <a:xfrm>
            <a:off x="4668799" y="930766"/>
            <a:ext cx="2994267" cy="93672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80" name="Connecteur droit avec flèche 79">
            <a:extLst>
              <a:ext uri="{FF2B5EF4-FFF2-40B4-BE49-F238E27FC236}">
                <a16:creationId xmlns:a16="http://schemas.microsoft.com/office/drawing/2014/main" id="{7C277837-6F43-499B-B6B3-615D39E3571C}"/>
              </a:ext>
            </a:extLst>
          </p:cNvPr>
          <p:cNvCxnSpPr>
            <a:cxnSpLocks/>
          </p:cNvCxnSpPr>
          <p:nvPr/>
        </p:nvCxnSpPr>
        <p:spPr>
          <a:xfrm>
            <a:off x="5930206" y="1867495"/>
            <a:ext cx="0" cy="3016051"/>
          </a:xfrm>
          <a:prstGeom prst="straightConnector1">
            <a:avLst/>
          </a:prstGeom>
          <a:ln w="12700">
            <a:solidFill>
              <a:schemeClr val="tx1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>
            <a:extLst>
              <a:ext uri="{FF2B5EF4-FFF2-40B4-BE49-F238E27FC236}">
                <a16:creationId xmlns:a16="http://schemas.microsoft.com/office/drawing/2014/main" id="{B91DE277-8315-4652-8E58-49182FD82308}"/>
              </a:ext>
            </a:extLst>
          </p:cNvPr>
          <p:cNvCxnSpPr/>
          <p:nvPr/>
        </p:nvCxnSpPr>
        <p:spPr>
          <a:xfrm>
            <a:off x="4947302" y="1238842"/>
            <a:ext cx="2172326" cy="0"/>
          </a:xfrm>
          <a:prstGeom prst="straightConnector1">
            <a:avLst/>
          </a:prstGeom>
          <a:ln w="127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avec flèche 82">
            <a:extLst>
              <a:ext uri="{FF2B5EF4-FFF2-40B4-BE49-F238E27FC236}">
                <a16:creationId xmlns:a16="http://schemas.microsoft.com/office/drawing/2014/main" id="{96D70877-E58D-4B3F-9976-CC2DED3E0ED5}"/>
              </a:ext>
            </a:extLst>
          </p:cNvPr>
          <p:cNvCxnSpPr>
            <a:cxnSpLocks/>
          </p:cNvCxnSpPr>
          <p:nvPr/>
        </p:nvCxnSpPr>
        <p:spPr>
          <a:xfrm flipH="1">
            <a:off x="4947302" y="1654766"/>
            <a:ext cx="2172326" cy="0"/>
          </a:xfrm>
          <a:prstGeom prst="straightConnector1">
            <a:avLst/>
          </a:prstGeom>
          <a:ln w="127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ZoneTexte 85">
            <a:extLst>
              <a:ext uri="{FF2B5EF4-FFF2-40B4-BE49-F238E27FC236}">
                <a16:creationId xmlns:a16="http://schemas.microsoft.com/office/drawing/2014/main" id="{7AB5E2DA-7D7A-4AFE-BBC4-C7B7B9FD57A1}"/>
              </a:ext>
            </a:extLst>
          </p:cNvPr>
          <p:cNvSpPr txBox="1"/>
          <p:nvPr/>
        </p:nvSpPr>
        <p:spPr>
          <a:xfrm>
            <a:off x="5788318" y="932207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Données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B2508FFF-3987-4FA7-B4E3-82C9AB547DC3}"/>
              </a:ext>
            </a:extLst>
          </p:cNvPr>
          <p:cNvSpPr txBox="1"/>
          <p:nvPr/>
        </p:nvSpPr>
        <p:spPr>
          <a:xfrm>
            <a:off x="4854927" y="1330646"/>
            <a:ext cx="246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Configuration du réseau</a:t>
            </a: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14F52EA2-4B89-432A-AD72-FA287D2D2477}"/>
              </a:ext>
            </a:extLst>
          </p:cNvPr>
          <p:cNvSpPr txBox="1"/>
          <p:nvPr/>
        </p:nvSpPr>
        <p:spPr>
          <a:xfrm>
            <a:off x="5429069" y="494655"/>
            <a:ext cx="17946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Echanges cryptés</a:t>
            </a:r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B7A6D992-2EEA-471C-A627-4A277E25E8ED}"/>
              </a:ext>
            </a:extLst>
          </p:cNvPr>
          <p:cNvSpPr txBox="1"/>
          <p:nvPr/>
        </p:nvSpPr>
        <p:spPr>
          <a:xfrm>
            <a:off x="6088425" y="3728416"/>
            <a:ext cx="648667" cy="38222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FT3</a:t>
            </a: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9AD35695-8AFD-4C82-B1F0-DFEFDB2A39DB}"/>
              </a:ext>
            </a:extLst>
          </p:cNvPr>
          <p:cNvSpPr txBox="1"/>
          <p:nvPr/>
        </p:nvSpPr>
        <p:spPr>
          <a:xfrm>
            <a:off x="7723530" y="5580869"/>
            <a:ext cx="648667" cy="38222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FT1</a:t>
            </a:r>
          </a:p>
        </p:txBody>
      </p:sp>
      <p:sp>
        <p:nvSpPr>
          <p:cNvPr id="94" name="ZoneTexte 93">
            <a:extLst>
              <a:ext uri="{FF2B5EF4-FFF2-40B4-BE49-F238E27FC236}">
                <a16:creationId xmlns:a16="http://schemas.microsoft.com/office/drawing/2014/main" id="{FF5CAC55-486B-45CB-80A2-096C2A3B3C32}"/>
              </a:ext>
            </a:extLst>
          </p:cNvPr>
          <p:cNvSpPr txBox="1"/>
          <p:nvPr/>
        </p:nvSpPr>
        <p:spPr>
          <a:xfrm>
            <a:off x="4166274" y="5288788"/>
            <a:ext cx="648667" cy="38222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FT1</a:t>
            </a:r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6AFA1F7A-5868-4FA9-9EBA-AF04D9E2C012}"/>
              </a:ext>
            </a:extLst>
          </p:cNvPr>
          <p:cNvSpPr txBox="1"/>
          <p:nvPr/>
        </p:nvSpPr>
        <p:spPr>
          <a:xfrm>
            <a:off x="10607835" y="1373239"/>
            <a:ext cx="648667" cy="38222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FT5</a:t>
            </a:r>
          </a:p>
        </p:txBody>
      </p:sp>
      <p:sp>
        <p:nvSpPr>
          <p:cNvPr id="96" name="ZoneTexte 95">
            <a:extLst>
              <a:ext uri="{FF2B5EF4-FFF2-40B4-BE49-F238E27FC236}">
                <a16:creationId xmlns:a16="http://schemas.microsoft.com/office/drawing/2014/main" id="{97B37D75-350F-47FC-B5B8-365A1799D69A}"/>
              </a:ext>
            </a:extLst>
          </p:cNvPr>
          <p:cNvSpPr txBox="1"/>
          <p:nvPr/>
        </p:nvSpPr>
        <p:spPr>
          <a:xfrm>
            <a:off x="3862018" y="3741939"/>
            <a:ext cx="648667" cy="38222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FT2</a:t>
            </a: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2DC1EC63-AA62-4B2F-A7FF-AA4FA594DA8C}"/>
              </a:ext>
            </a:extLst>
          </p:cNvPr>
          <p:cNvSpPr txBox="1"/>
          <p:nvPr/>
        </p:nvSpPr>
        <p:spPr>
          <a:xfrm>
            <a:off x="1803711" y="3391919"/>
            <a:ext cx="648667" cy="38222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FT3</a:t>
            </a:r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55CB3F2F-77F0-4EBC-BEAE-AFD8D920635F}"/>
              </a:ext>
            </a:extLst>
          </p:cNvPr>
          <p:cNvSpPr txBox="1"/>
          <p:nvPr/>
        </p:nvSpPr>
        <p:spPr>
          <a:xfrm>
            <a:off x="5930206" y="68396"/>
            <a:ext cx="648667" cy="38222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FT4</a:t>
            </a:r>
          </a:p>
        </p:txBody>
      </p:sp>
      <p:sp>
        <p:nvSpPr>
          <p:cNvPr id="99" name="ZoneTexte 98">
            <a:extLst>
              <a:ext uri="{FF2B5EF4-FFF2-40B4-BE49-F238E27FC236}">
                <a16:creationId xmlns:a16="http://schemas.microsoft.com/office/drawing/2014/main" id="{196BCFD0-D901-4001-8226-8625F1E94693}"/>
              </a:ext>
            </a:extLst>
          </p:cNvPr>
          <p:cNvSpPr txBox="1"/>
          <p:nvPr/>
        </p:nvSpPr>
        <p:spPr>
          <a:xfrm>
            <a:off x="7733462" y="6067043"/>
            <a:ext cx="648667" cy="38222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FT4</a:t>
            </a:r>
          </a:p>
        </p:txBody>
      </p:sp>
    </p:spTree>
    <p:extLst>
      <p:ext uri="{BB962C8B-B14F-4D97-AF65-F5344CB8AC3E}">
        <p14:creationId xmlns:p14="http://schemas.microsoft.com/office/powerpoint/2010/main" val="3136138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02B524AA-C134-4091-8FB3-4B36466BA031}"/>
              </a:ext>
            </a:extLst>
          </p:cNvPr>
          <p:cNvSpPr/>
          <p:nvPr/>
        </p:nvSpPr>
        <p:spPr>
          <a:xfrm>
            <a:off x="3828662" y="3051963"/>
            <a:ext cx="3926425" cy="1361661"/>
          </a:xfrm>
          <a:prstGeom prst="ellipse">
            <a:avLst/>
          </a:prstGeom>
          <a:solidFill>
            <a:srgbClr val="FFFF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Composant préfabriqué de matière communicante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6984755-449E-42E5-8F67-46818CEE8F04}"/>
              </a:ext>
            </a:extLst>
          </p:cNvPr>
          <p:cNvSpPr txBox="1"/>
          <p:nvPr/>
        </p:nvSpPr>
        <p:spPr>
          <a:xfrm>
            <a:off x="99392" y="129209"/>
            <a:ext cx="521944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/>
              <a:t>Truc :</a:t>
            </a:r>
            <a:r>
              <a:rPr lang="fr-FR" dirty="0"/>
              <a:t> élément préfabriqué de matière communicante</a:t>
            </a:r>
          </a:p>
          <a:p>
            <a:r>
              <a:rPr lang="fr-FR" b="1" dirty="0"/>
              <a:t>Phase : </a:t>
            </a:r>
            <a:r>
              <a:rPr lang="fr-FR" dirty="0"/>
              <a:t>temps d’exploitation 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20637CF-F814-447A-B1D3-4C3C549EDDF1}"/>
              </a:ext>
            </a:extLst>
          </p:cNvPr>
          <p:cNvSpPr/>
          <p:nvPr/>
        </p:nvSpPr>
        <p:spPr>
          <a:xfrm>
            <a:off x="-35038" y="4056082"/>
            <a:ext cx="2552701" cy="111318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Autres composants </a:t>
            </a:r>
          </a:p>
          <a:p>
            <a:pPr algn="ctr"/>
            <a:r>
              <a:rPr lang="fr-FR" sz="2000" dirty="0"/>
              <a:t>Bâtiment (MC)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7B169D1-E1CA-46C4-A942-E2B007539696}"/>
              </a:ext>
            </a:extLst>
          </p:cNvPr>
          <p:cNvSpPr txBox="1"/>
          <p:nvPr/>
        </p:nvSpPr>
        <p:spPr>
          <a:xfrm>
            <a:off x="7846766" y="129209"/>
            <a:ext cx="4245842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b="1" dirty="0"/>
              <a:t>Phase 1 : </a:t>
            </a:r>
            <a:r>
              <a:rPr lang="fr-FR" dirty="0"/>
              <a:t>phase de conception</a:t>
            </a:r>
          </a:p>
          <a:p>
            <a:r>
              <a:rPr lang="fr-FR" b="1" dirty="0"/>
              <a:t>Phase 2 :</a:t>
            </a:r>
            <a:r>
              <a:rPr lang="fr-FR" dirty="0"/>
              <a:t> phase de fabrication</a:t>
            </a:r>
          </a:p>
          <a:p>
            <a:r>
              <a:rPr lang="fr-FR" b="1" dirty="0"/>
              <a:t>Phase 3 :</a:t>
            </a:r>
            <a:r>
              <a:rPr lang="fr-FR" dirty="0"/>
              <a:t> phase d’exploitation</a:t>
            </a:r>
          </a:p>
          <a:p>
            <a:r>
              <a:rPr lang="fr-FR" b="1" dirty="0"/>
              <a:t>Phase 4 :</a:t>
            </a:r>
            <a:r>
              <a:rPr lang="fr-FR" dirty="0"/>
              <a:t> phase de recyclage (destruction?)</a:t>
            </a:r>
            <a:endParaRPr lang="fr-FR" b="1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9FED989-9C75-4D10-BFD0-6CE91A942089}"/>
              </a:ext>
            </a:extLst>
          </p:cNvPr>
          <p:cNvSpPr/>
          <p:nvPr/>
        </p:nvSpPr>
        <p:spPr>
          <a:xfrm>
            <a:off x="2193170" y="4904238"/>
            <a:ext cx="2552701" cy="111318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Systèmes d’information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ABD4D0-FAB4-48C0-B5DB-A75782CCBD48}"/>
              </a:ext>
            </a:extLst>
          </p:cNvPr>
          <p:cNvSpPr/>
          <p:nvPr/>
        </p:nvSpPr>
        <p:spPr>
          <a:xfrm>
            <a:off x="1689139" y="2333109"/>
            <a:ext cx="1517099" cy="78241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Data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54AB593-900D-4F40-BABC-3A3195B0BBED}"/>
              </a:ext>
            </a:extLst>
          </p:cNvPr>
          <p:cNvSpPr txBox="1"/>
          <p:nvPr/>
        </p:nvSpPr>
        <p:spPr>
          <a:xfrm>
            <a:off x="-5220386" y="1329538"/>
            <a:ext cx="49037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Data :</a:t>
            </a:r>
          </a:p>
          <a:p>
            <a:r>
              <a:rPr lang="fr-FR" dirty="0"/>
              <a:t>Données produites par la matière communicante</a:t>
            </a:r>
          </a:p>
          <a:p>
            <a:r>
              <a:rPr lang="fr-FR" dirty="0"/>
              <a:t>Données stockées dans la matières communicante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24E7509-507C-4B7C-96F8-6ED167A8C293}"/>
              </a:ext>
            </a:extLst>
          </p:cNvPr>
          <p:cNvSpPr/>
          <p:nvPr/>
        </p:nvSpPr>
        <p:spPr>
          <a:xfrm>
            <a:off x="5312564" y="799502"/>
            <a:ext cx="1912415" cy="81777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Utilisateur</a:t>
            </a:r>
          </a:p>
          <a:p>
            <a:pPr algn="ctr"/>
            <a:r>
              <a:rPr lang="fr-FR" sz="2000" dirty="0"/>
              <a:t>(Acteurs)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2E5DF97-AC1D-4273-A3A0-095B24EB209E}"/>
              </a:ext>
            </a:extLst>
          </p:cNvPr>
          <p:cNvSpPr/>
          <p:nvPr/>
        </p:nvSpPr>
        <p:spPr>
          <a:xfrm>
            <a:off x="6762056" y="1392581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Gestionnaire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5E0500D4-E8D6-46F3-86E3-4D0BB9AEE53D}"/>
              </a:ext>
            </a:extLst>
          </p:cNvPr>
          <p:cNvSpPr/>
          <p:nvPr/>
        </p:nvSpPr>
        <p:spPr>
          <a:xfrm>
            <a:off x="7755088" y="2570034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Acteurs amonts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4F4CD85-07AA-46CB-A48E-5F8FF8D0F368}"/>
              </a:ext>
            </a:extLst>
          </p:cNvPr>
          <p:cNvSpPr/>
          <p:nvPr/>
        </p:nvSpPr>
        <p:spPr>
          <a:xfrm>
            <a:off x="9318053" y="4140104"/>
            <a:ext cx="1756386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Normes ?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9B2F0D5-8E2D-4206-80DA-A7A49DD26A4E}"/>
              </a:ext>
            </a:extLst>
          </p:cNvPr>
          <p:cNvSpPr txBox="1"/>
          <p:nvPr/>
        </p:nvSpPr>
        <p:spPr>
          <a:xfrm>
            <a:off x="11155368" y="4224638"/>
            <a:ext cx="3441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Normes vont changer.</a:t>
            </a:r>
          </a:p>
          <a:p>
            <a:r>
              <a:rPr lang="fr-FR" dirty="0"/>
              <a:t>Passage de normes descriptives à normes performancielles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63D297A7-8760-443F-A358-57312DD2AE63}"/>
              </a:ext>
            </a:extLst>
          </p:cNvPr>
          <p:cNvCxnSpPr>
            <a:cxnSpLocks/>
            <a:stCxn id="4" idx="6"/>
            <a:endCxn id="17" idx="2"/>
          </p:cNvCxnSpPr>
          <p:nvPr/>
        </p:nvCxnSpPr>
        <p:spPr>
          <a:xfrm>
            <a:off x="7755087" y="3732794"/>
            <a:ext cx="1562966" cy="9017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e 32">
            <a:extLst>
              <a:ext uri="{FF2B5EF4-FFF2-40B4-BE49-F238E27FC236}">
                <a16:creationId xmlns:a16="http://schemas.microsoft.com/office/drawing/2014/main" id="{F161679D-D0FD-481B-A583-5BAFA929FACE}"/>
              </a:ext>
            </a:extLst>
          </p:cNvPr>
          <p:cNvSpPr/>
          <p:nvPr/>
        </p:nvSpPr>
        <p:spPr>
          <a:xfrm>
            <a:off x="4801611" y="5358262"/>
            <a:ext cx="2552700" cy="122256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Environnement extérieur</a:t>
            </a:r>
          </a:p>
          <a:p>
            <a:pPr algn="ctr"/>
            <a:r>
              <a:rPr lang="fr-FR" sz="2000" dirty="0"/>
              <a:t>(air, humidité)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1C483B8E-98C7-4D82-BBAE-D3CD75257B8F}"/>
              </a:ext>
            </a:extLst>
          </p:cNvPr>
          <p:cNvSpPr/>
          <p:nvPr/>
        </p:nvSpPr>
        <p:spPr>
          <a:xfrm>
            <a:off x="7374904" y="5182478"/>
            <a:ext cx="2552700" cy="1200329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Environnement intérieur (C0²,COV,…)</a:t>
            </a:r>
          </a:p>
        </p:txBody>
      </p:sp>
      <p:sp>
        <p:nvSpPr>
          <p:cNvPr id="54" name="Arc 53">
            <a:extLst>
              <a:ext uri="{FF2B5EF4-FFF2-40B4-BE49-F238E27FC236}">
                <a16:creationId xmlns:a16="http://schemas.microsoft.com/office/drawing/2014/main" id="{EF8AF4A1-0BC9-4B2A-8A5D-2E906D6CDA62}"/>
              </a:ext>
            </a:extLst>
          </p:cNvPr>
          <p:cNvSpPr/>
          <p:nvPr/>
        </p:nvSpPr>
        <p:spPr>
          <a:xfrm>
            <a:off x="4374986" y="3710852"/>
            <a:ext cx="533472" cy="505646"/>
          </a:xfrm>
          <a:prstGeom prst="arc">
            <a:avLst>
              <a:gd name="adj1" fmla="val 908126"/>
              <a:gd name="adj2" fmla="val 20416866"/>
            </a:avLst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040F380B-BD23-41D5-8268-8E175D0D83C5}"/>
              </a:ext>
            </a:extLst>
          </p:cNvPr>
          <p:cNvSpPr/>
          <p:nvPr/>
        </p:nvSpPr>
        <p:spPr>
          <a:xfrm>
            <a:off x="360944" y="5733989"/>
            <a:ext cx="1958392" cy="78241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Objets connectés 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E4A53767-447C-41DA-8CBB-BEDA04350F10}"/>
              </a:ext>
            </a:extLst>
          </p:cNvPr>
          <p:cNvSpPr/>
          <p:nvPr/>
        </p:nvSpPr>
        <p:spPr>
          <a:xfrm>
            <a:off x="2234768" y="1095779"/>
            <a:ext cx="3292535" cy="1246258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Acteurs métiers</a:t>
            </a:r>
          </a:p>
          <a:p>
            <a:pPr algn="ctr"/>
            <a:r>
              <a:rPr lang="fr-FR" sz="2000" dirty="0"/>
              <a:t>(Pompiers/ maint./</a:t>
            </a:r>
            <a:r>
              <a:rPr lang="fr-FR" sz="2000" dirty="0" err="1"/>
              <a:t>nett</a:t>
            </a:r>
            <a:r>
              <a:rPr lang="fr-FR" sz="2000" dirty="0"/>
              <a:t>.)</a:t>
            </a: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3D44D473-C59B-4573-8023-0825096C9B6A}"/>
              </a:ext>
            </a:extLst>
          </p:cNvPr>
          <p:cNvSpPr/>
          <p:nvPr/>
        </p:nvSpPr>
        <p:spPr>
          <a:xfrm>
            <a:off x="9778270" y="3155311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Smart City</a:t>
            </a:r>
          </a:p>
          <a:p>
            <a:pPr algn="ctr"/>
            <a:r>
              <a:rPr lang="fr-FR" sz="2000" dirty="0"/>
              <a:t>(SIG)</a:t>
            </a:r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130A5E73-99ED-44A1-913F-19C4F073B83D}"/>
              </a:ext>
            </a:extLst>
          </p:cNvPr>
          <p:cNvSpPr/>
          <p:nvPr/>
        </p:nvSpPr>
        <p:spPr>
          <a:xfrm>
            <a:off x="9969687" y="1979906"/>
            <a:ext cx="2085619" cy="93469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Composants inertes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4EA8D2ED-0AE5-4073-9567-45EE54ECA099}"/>
              </a:ext>
            </a:extLst>
          </p:cNvPr>
          <p:cNvSpPr txBox="1"/>
          <p:nvPr/>
        </p:nvSpPr>
        <p:spPr>
          <a:xfrm>
            <a:off x="8725563" y="4221234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F1</a:t>
            </a:r>
          </a:p>
        </p:txBody>
      </p:sp>
      <p:cxnSp>
        <p:nvCxnSpPr>
          <p:cNvPr id="93" name="Connecteur : en angle 92">
            <a:extLst>
              <a:ext uri="{FF2B5EF4-FFF2-40B4-BE49-F238E27FC236}">
                <a16:creationId xmlns:a16="http://schemas.microsoft.com/office/drawing/2014/main" id="{9724FB8B-F03B-4141-8831-10EE8BDAB162}"/>
              </a:ext>
            </a:extLst>
          </p:cNvPr>
          <p:cNvCxnSpPr>
            <a:cxnSpLocks/>
            <a:stCxn id="33" idx="0"/>
            <a:endCxn id="39" idx="1"/>
          </p:cNvCxnSpPr>
          <p:nvPr/>
        </p:nvCxnSpPr>
        <p:spPr>
          <a:xfrm rot="5400000" flipH="1" flipV="1">
            <a:off x="6913349" y="4522874"/>
            <a:ext cx="12700" cy="1670777"/>
          </a:xfrm>
          <a:prstGeom prst="curvedConnector3">
            <a:avLst>
              <a:gd name="adj1" fmla="val 1038412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ZoneTexte 98">
            <a:extLst>
              <a:ext uri="{FF2B5EF4-FFF2-40B4-BE49-F238E27FC236}">
                <a16:creationId xmlns:a16="http://schemas.microsoft.com/office/drawing/2014/main" id="{45B1FC2F-61F7-4DF1-8E6B-DD67A410503B}"/>
              </a:ext>
            </a:extLst>
          </p:cNvPr>
          <p:cNvSpPr txBox="1"/>
          <p:nvPr/>
        </p:nvSpPr>
        <p:spPr>
          <a:xfrm>
            <a:off x="5903411" y="4686303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F2</a:t>
            </a:r>
          </a:p>
        </p:txBody>
      </p:sp>
      <p:cxnSp>
        <p:nvCxnSpPr>
          <p:cNvPr id="104" name="Connecteur : en angle 92">
            <a:extLst>
              <a:ext uri="{FF2B5EF4-FFF2-40B4-BE49-F238E27FC236}">
                <a16:creationId xmlns:a16="http://schemas.microsoft.com/office/drawing/2014/main" id="{6AB67AB7-02DD-40F0-989F-D31C8DEDF87A}"/>
              </a:ext>
            </a:extLst>
          </p:cNvPr>
          <p:cNvCxnSpPr>
            <a:cxnSpLocks/>
          </p:cNvCxnSpPr>
          <p:nvPr/>
        </p:nvCxnSpPr>
        <p:spPr>
          <a:xfrm rot="16200000" flipH="1">
            <a:off x="6366691" y="2920646"/>
            <a:ext cx="2945779" cy="1559103"/>
          </a:xfrm>
          <a:prstGeom prst="curvedConnector3">
            <a:avLst>
              <a:gd name="adj1" fmla="val 751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ZoneTexte 100">
            <a:extLst>
              <a:ext uri="{FF2B5EF4-FFF2-40B4-BE49-F238E27FC236}">
                <a16:creationId xmlns:a16="http://schemas.microsoft.com/office/drawing/2014/main" id="{06BC3EEF-7E6C-42A8-8CAE-565A3F653659}"/>
              </a:ext>
            </a:extLst>
          </p:cNvPr>
          <p:cNvSpPr txBox="1"/>
          <p:nvPr/>
        </p:nvSpPr>
        <p:spPr>
          <a:xfrm>
            <a:off x="8206385" y="4632206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F3</a:t>
            </a:r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CA624810-7E49-40D7-B6D0-699917AA6818}"/>
              </a:ext>
            </a:extLst>
          </p:cNvPr>
          <p:cNvSpPr/>
          <p:nvPr/>
        </p:nvSpPr>
        <p:spPr>
          <a:xfrm>
            <a:off x="348766" y="2957366"/>
            <a:ext cx="1900444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Les autres gens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DDC41E9A-D3E6-42B5-8FD5-49EC855E4104}"/>
              </a:ext>
            </a:extLst>
          </p:cNvPr>
          <p:cNvSpPr/>
          <p:nvPr/>
        </p:nvSpPr>
        <p:spPr>
          <a:xfrm>
            <a:off x="6042040" y="1617276"/>
            <a:ext cx="1006032" cy="1645754"/>
          </a:xfrm>
          <a:custGeom>
            <a:avLst/>
            <a:gdLst>
              <a:gd name="connsiteX0" fmla="*/ 0 w 1448656"/>
              <a:gd name="connsiteY0" fmla="*/ 0 h 2353888"/>
              <a:gd name="connsiteX1" fmla="*/ 102741 w 1448656"/>
              <a:gd name="connsiteY1" fmla="*/ 1561672 h 2353888"/>
              <a:gd name="connsiteX2" fmla="*/ 606175 w 1448656"/>
              <a:gd name="connsiteY2" fmla="*/ 2270589 h 2353888"/>
              <a:gd name="connsiteX3" fmla="*/ 1130157 w 1448656"/>
              <a:gd name="connsiteY3" fmla="*/ 2198670 h 2353888"/>
              <a:gd name="connsiteX4" fmla="*/ 1448656 w 1448656"/>
              <a:gd name="connsiteY4" fmla="*/ 1006868 h 2353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8656" h="2353888">
                <a:moveTo>
                  <a:pt x="0" y="0"/>
                </a:moveTo>
                <a:cubicBezTo>
                  <a:pt x="856" y="591620"/>
                  <a:pt x="1712" y="1183241"/>
                  <a:pt x="102741" y="1561672"/>
                </a:cubicBezTo>
                <a:cubicBezTo>
                  <a:pt x="203770" y="1940104"/>
                  <a:pt x="434939" y="2164423"/>
                  <a:pt x="606175" y="2270589"/>
                </a:cubicBezTo>
                <a:cubicBezTo>
                  <a:pt x="777411" y="2376755"/>
                  <a:pt x="989744" y="2409290"/>
                  <a:pt x="1130157" y="2198670"/>
                </a:cubicBezTo>
                <a:cubicBezTo>
                  <a:pt x="1270571" y="1988050"/>
                  <a:pt x="1359613" y="1497459"/>
                  <a:pt x="1448656" y="100686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807B5C16-0221-4EF6-AD70-1D44A3DF80A6}"/>
              </a:ext>
            </a:extLst>
          </p:cNvPr>
          <p:cNvSpPr txBox="1"/>
          <p:nvPr/>
        </p:nvSpPr>
        <p:spPr>
          <a:xfrm>
            <a:off x="6694822" y="2612189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F4</a:t>
            </a:r>
          </a:p>
        </p:txBody>
      </p:sp>
      <p:cxnSp>
        <p:nvCxnSpPr>
          <p:cNvPr id="19" name="Connecteur : en angle 18">
            <a:extLst>
              <a:ext uri="{FF2B5EF4-FFF2-40B4-BE49-F238E27FC236}">
                <a16:creationId xmlns:a16="http://schemas.microsoft.com/office/drawing/2014/main" id="{6AA52040-3E61-4395-B58D-E16425662896}"/>
              </a:ext>
            </a:extLst>
          </p:cNvPr>
          <p:cNvCxnSpPr>
            <a:cxnSpLocks/>
            <a:stCxn id="70" idx="5"/>
            <a:endCxn id="10" idx="6"/>
          </p:cNvCxnSpPr>
          <p:nvPr/>
        </p:nvCxnSpPr>
        <p:spPr>
          <a:xfrm rot="5400000">
            <a:off x="3244846" y="3660553"/>
            <a:ext cx="3301303" cy="299251"/>
          </a:xfrm>
          <a:prstGeom prst="curvedConnector2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2" name="ZoneTexte 171">
            <a:extLst>
              <a:ext uri="{FF2B5EF4-FFF2-40B4-BE49-F238E27FC236}">
                <a16:creationId xmlns:a16="http://schemas.microsoft.com/office/drawing/2014/main" id="{E16C230E-533D-4554-B4DF-818CFDE41EE7}"/>
              </a:ext>
            </a:extLst>
          </p:cNvPr>
          <p:cNvSpPr txBox="1"/>
          <p:nvPr/>
        </p:nvSpPr>
        <p:spPr>
          <a:xfrm>
            <a:off x="4735018" y="4577162"/>
            <a:ext cx="5245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F5</a:t>
            </a:r>
          </a:p>
        </p:txBody>
      </p:sp>
      <p:cxnSp>
        <p:nvCxnSpPr>
          <p:cNvPr id="25" name="Connecteur : en angle 24">
            <a:extLst>
              <a:ext uri="{FF2B5EF4-FFF2-40B4-BE49-F238E27FC236}">
                <a16:creationId xmlns:a16="http://schemas.microsoft.com/office/drawing/2014/main" id="{EE87EE7B-F885-4709-824F-D9A8E6C46BD0}"/>
              </a:ext>
            </a:extLst>
          </p:cNvPr>
          <p:cNvCxnSpPr>
            <a:cxnSpLocks/>
            <a:stCxn id="11" idx="4"/>
            <a:endCxn id="70" idx="5"/>
          </p:cNvCxnSpPr>
          <p:nvPr/>
        </p:nvCxnSpPr>
        <p:spPr>
          <a:xfrm rot="5400000" flipH="1" flipV="1">
            <a:off x="3268409" y="1338806"/>
            <a:ext cx="955992" cy="2597433"/>
          </a:xfrm>
          <a:prstGeom prst="curvedConnector3">
            <a:avLst>
              <a:gd name="adj1" fmla="val -9484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ZoneTexte 126">
            <a:extLst>
              <a:ext uri="{FF2B5EF4-FFF2-40B4-BE49-F238E27FC236}">
                <a16:creationId xmlns:a16="http://schemas.microsoft.com/office/drawing/2014/main" id="{9C65E1F4-B577-4A3A-B2CC-E270D902F1FB}"/>
              </a:ext>
            </a:extLst>
          </p:cNvPr>
          <p:cNvSpPr txBox="1"/>
          <p:nvPr/>
        </p:nvSpPr>
        <p:spPr>
          <a:xfrm>
            <a:off x="3421179" y="3825212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F6</a:t>
            </a:r>
          </a:p>
        </p:txBody>
      </p:sp>
    </p:spTree>
    <p:extLst>
      <p:ext uri="{BB962C8B-B14F-4D97-AF65-F5344CB8AC3E}">
        <p14:creationId xmlns:p14="http://schemas.microsoft.com/office/powerpoint/2010/main" val="32210264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3F6A0B-86E7-4B55-8419-901609087CE3}"/>
              </a:ext>
            </a:extLst>
          </p:cNvPr>
          <p:cNvSpPr/>
          <p:nvPr/>
        </p:nvSpPr>
        <p:spPr>
          <a:xfrm>
            <a:off x="-6350" y="3180182"/>
            <a:ext cx="12192000" cy="19680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0E2D846-8A6A-456C-A133-E20CC08EE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Votre avis sur la question?</a:t>
            </a:r>
          </a:p>
        </p:txBody>
      </p:sp>
    </p:spTree>
    <p:extLst>
      <p:ext uri="{BB962C8B-B14F-4D97-AF65-F5344CB8AC3E}">
        <p14:creationId xmlns:p14="http://schemas.microsoft.com/office/powerpoint/2010/main" val="42457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02B524AA-C134-4091-8FB3-4B36466BA031}"/>
              </a:ext>
            </a:extLst>
          </p:cNvPr>
          <p:cNvSpPr/>
          <p:nvPr/>
        </p:nvSpPr>
        <p:spPr>
          <a:xfrm>
            <a:off x="4349316" y="2977854"/>
            <a:ext cx="3097696" cy="1361661"/>
          </a:xfrm>
          <a:prstGeom prst="ellipse">
            <a:avLst/>
          </a:prstGeom>
          <a:solidFill>
            <a:srgbClr val="FFFF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Composant préfabriqué de matière communicante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6984755-449E-42E5-8F67-46818CEE8F04}"/>
              </a:ext>
            </a:extLst>
          </p:cNvPr>
          <p:cNvSpPr txBox="1"/>
          <p:nvPr/>
        </p:nvSpPr>
        <p:spPr>
          <a:xfrm>
            <a:off x="99392" y="129209"/>
            <a:ext cx="521944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/>
              <a:t>Truc :</a:t>
            </a:r>
            <a:r>
              <a:rPr lang="fr-FR" dirty="0"/>
              <a:t> élément préfabriqué de matière communicante</a:t>
            </a:r>
          </a:p>
          <a:p>
            <a:r>
              <a:rPr lang="fr-FR" b="1" dirty="0"/>
              <a:t>Phase : </a:t>
            </a:r>
            <a:r>
              <a:rPr lang="fr-FR" dirty="0"/>
              <a:t>temps d’exploitation 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20637CF-F814-447A-B1D3-4C3C549EDDF1}"/>
              </a:ext>
            </a:extLst>
          </p:cNvPr>
          <p:cNvSpPr/>
          <p:nvPr/>
        </p:nvSpPr>
        <p:spPr>
          <a:xfrm>
            <a:off x="-35038" y="4056082"/>
            <a:ext cx="2552701" cy="111318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Autres composants </a:t>
            </a:r>
          </a:p>
          <a:p>
            <a:pPr algn="ctr"/>
            <a:r>
              <a:rPr lang="fr-FR" sz="2000" dirty="0"/>
              <a:t>Bâtiment (MC)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7B169D1-E1CA-46C4-A942-E2B007539696}"/>
              </a:ext>
            </a:extLst>
          </p:cNvPr>
          <p:cNvSpPr txBox="1"/>
          <p:nvPr/>
        </p:nvSpPr>
        <p:spPr>
          <a:xfrm>
            <a:off x="7846766" y="129209"/>
            <a:ext cx="4245842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b="1" dirty="0"/>
              <a:t>Phase 1 : </a:t>
            </a:r>
            <a:r>
              <a:rPr lang="fr-FR" dirty="0"/>
              <a:t>phase de conception</a:t>
            </a:r>
          </a:p>
          <a:p>
            <a:r>
              <a:rPr lang="fr-FR" b="1" dirty="0"/>
              <a:t>Phase 2 :</a:t>
            </a:r>
            <a:r>
              <a:rPr lang="fr-FR" dirty="0"/>
              <a:t> phase de fabrication</a:t>
            </a:r>
          </a:p>
          <a:p>
            <a:r>
              <a:rPr lang="fr-FR" b="1" dirty="0"/>
              <a:t>Phase 3 :</a:t>
            </a:r>
            <a:r>
              <a:rPr lang="fr-FR" dirty="0"/>
              <a:t> phase d’exploitation</a:t>
            </a:r>
          </a:p>
          <a:p>
            <a:r>
              <a:rPr lang="fr-FR" b="1" dirty="0"/>
              <a:t>Phase 4 :</a:t>
            </a:r>
            <a:r>
              <a:rPr lang="fr-FR" dirty="0"/>
              <a:t> phase de recyclage (destruction?)</a:t>
            </a:r>
            <a:endParaRPr lang="fr-FR" b="1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9FED989-9C75-4D10-BFD0-6CE91A942089}"/>
              </a:ext>
            </a:extLst>
          </p:cNvPr>
          <p:cNvSpPr/>
          <p:nvPr/>
        </p:nvSpPr>
        <p:spPr>
          <a:xfrm>
            <a:off x="2193170" y="4904238"/>
            <a:ext cx="2552701" cy="111318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Systèmes d’information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ABD4D0-FAB4-48C0-B5DB-A75782CCBD48}"/>
              </a:ext>
            </a:extLst>
          </p:cNvPr>
          <p:cNvSpPr/>
          <p:nvPr/>
        </p:nvSpPr>
        <p:spPr>
          <a:xfrm>
            <a:off x="1689139" y="2333109"/>
            <a:ext cx="1517099" cy="78241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Data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54AB593-900D-4F40-BABC-3A3195B0BBED}"/>
              </a:ext>
            </a:extLst>
          </p:cNvPr>
          <p:cNvSpPr txBox="1"/>
          <p:nvPr/>
        </p:nvSpPr>
        <p:spPr>
          <a:xfrm>
            <a:off x="-5220386" y="1329538"/>
            <a:ext cx="49037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Data :</a:t>
            </a:r>
          </a:p>
          <a:p>
            <a:r>
              <a:rPr lang="fr-FR" dirty="0"/>
              <a:t>Données produites par la matière communicante</a:t>
            </a:r>
          </a:p>
          <a:p>
            <a:r>
              <a:rPr lang="fr-FR" dirty="0"/>
              <a:t>Données stockées dans la matières communicante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24E7509-507C-4B7C-96F8-6ED167A8C293}"/>
              </a:ext>
            </a:extLst>
          </p:cNvPr>
          <p:cNvSpPr/>
          <p:nvPr/>
        </p:nvSpPr>
        <p:spPr>
          <a:xfrm>
            <a:off x="5318834" y="507644"/>
            <a:ext cx="1912415" cy="81777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Utilisateur</a:t>
            </a:r>
          </a:p>
          <a:p>
            <a:pPr algn="ctr"/>
            <a:r>
              <a:rPr lang="fr-FR" sz="2000" dirty="0"/>
              <a:t>(Acteurs)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2E5DF97-AC1D-4273-A3A0-095B24EB209E}"/>
              </a:ext>
            </a:extLst>
          </p:cNvPr>
          <p:cNvSpPr/>
          <p:nvPr/>
        </p:nvSpPr>
        <p:spPr>
          <a:xfrm>
            <a:off x="6762056" y="1392581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Gestionnaire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5E0500D4-E8D6-46F3-86E3-4D0BB9AEE53D}"/>
              </a:ext>
            </a:extLst>
          </p:cNvPr>
          <p:cNvSpPr/>
          <p:nvPr/>
        </p:nvSpPr>
        <p:spPr>
          <a:xfrm>
            <a:off x="7755088" y="2570034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Acteurs amonts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4F4CD85-07AA-46CB-A48E-5F8FF8D0F368}"/>
              </a:ext>
            </a:extLst>
          </p:cNvPr>
          <p:cNvSpPr/>
          <p:nvPr/>
        </p:nvSpPr>
        <p:spPr>
          <a:xfrm>
            <a:off x="9318053" y="4140104"/>
            <a:ext cx="1756386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Normes ?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9B2F0D5-8E2D-4206-80DA-A7A49DD26A4E}"/>
              </a:ext>
            </a:extLst>
          </p:cNvPr>
          <p:cNvSpPr txBox="1"/>
          <p:nvPr/>
        </p:nvSpPr>
        <p:spPr>
          <a:xfrm>
            <a:off x="11155368" y="4224638"/>
            <a:ext cx="3441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Normes vont changer.</a:t>
            </a:r>
          </a:p>
          <a:p>
            <a:r>
              <a:rPr lang="fr-FR" dirty="0"/>
              <a:t>Passage de normes descriptives à normes performancielles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63D297A7-8760-443F-A358-57312DD2AE63}"/>
              </a:ext>
            </a:extLst>
          </p:cNvPr>
          <p:cNvCxnSpPr>
            <a:cxnSpLocks/>
            <a:stCxn id="4" idx="6"/>
            <a:endCxn id="17" idx="2"/>
          </p:cNvCxnSpPr>
          <p:nvPr/>
        </p:nvCxnSpPr>
        <p:spPr>
          <a:xfrm>
            <a:off x="7447012" y="3658685"/>
            <a:ext cx="1871041" cy="9758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e 32">
            <a:extLst>
              <a:ext uri="{FF2B5EF4-FFF2-40B4-BE49-F238E27FC236}">
                <a16:creationId xmlns:a16="http://schemas.microsoft.com/office/drawing/2014/main" id="{F161679D-D0FD-481B-A583-5BAFA929FACE}"/>
              </a:ext>
            </a:extLst>
          </p:cNvPr>
          <p:cNvSpPr/>
          <p:nvPr/>
        </p:nvSpPr>
        <p:spPr>
          <a:xfrm>
            <a:off x="4801611" y="5358262"/>
            <a:ext cx="2552700" cy="122256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Environnement extérieur</a:t>
            </a:r>
          </a:p>
          <a:p>
            <a:pPr algn="ctr"/>
            <a:r>
              <a:rPr lang="fr-FR" sz="2000" dirty="0"/>
              <a:t>(air, humidité)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1C483B8E-98C7-4D82-BBAE-D3CD75257B8F}"/>
              </a:ext>
            </a:extLst>
          </p:cNvPr>
          <p:cNvSpPr/>
          <p:nvPr/>
        </p:nvSpPr>
        <p:spPr>
          <a:xfrm>
            <a:off x="7374904" y="5182478"/>
            <a:ext cx="2552700" cy="1200329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Environnement intérieur (C0²,COV,…)</a:t>
            </a:r>
          </a:p>
        </p:txBody>
      </p:sp>
      <p:sp>
        <p:nvSpPr>
          <p:cNvPr id="54" name="Arc 53">
            <a:extLst>
              <a:ext uri="{FF2B5EF4-FFF2-40B4-BE49-F238E27FC236}">
                <a16:creationId xmlns:a16="http://schemas.microsoft.com/office/drawing/2014/main" id="{EF8AF4A1-0BC9-4B2A-8A5D-2E906D6CDA62}"/>
              </a:ext>
            </a:extLst>
          </p:cNvPr>
          <p:cNvSpPr/>
          <p:nvPr/>
        </p:nvSpPr>
        <p:spPr>
          <a:xfrm>
            <a:off x="4571999" y="3472327"/>
            <a:ext cx="406401" cy="505646"/>
          </a:xfrm>
          <a:prstGeom prst="arc">
            <a:avLst>
              <a:gd name="adj1" fmla="val 908126"/>
              <a:gd name="adj2" fmla="val 20416866"/>
            </a:avLst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040F380B-BD23-41D5-8268-8E175D0D83C5}"/>
              </a:ext>
            </a:extLst>
          </p:cNvPr>
          <p:cNvSpPr/>
          <p:nvPr/>
        </p:nvSpPr>
        <p:spPr>
          <a:xfrm>
            <a:off x="360944" y="5733989"/>
            <a:ext cx="1958392" cy="78241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Objets connectés 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E4A53767-447C-41DA-8CBB-BEDA04350F10}"/>
              </a:ext>
            </a:extLst>
          </p:cNvPr>
          <p:cNvSpPr/>
          <p:nvPr/>
        </p:nvSpPr>
        <p:spPr>
          <a:xfrm>
            <a:off x="2234768" y="1095779"/>
            <a:ext cx="3292535" cy="1246258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Acteurs métiers</a:t>
            </a:r>
          </a:p>
          <a:p>
            <a:pPr algn="ctr"/>
            <a:r>
              <a:rPr lang="fr-FR" sz="2000" dirty="0"/>
              <a:t>(Pompiers/ maint./</a:t>
            </a:r>
            <a:r>
              <a:rPr lang="fr-FR" sz="2000" dirty="0" err="1"/>
              <a:t>nett</a:t>
            </a:r>
            <a:r>
              <a:rPr lang="fr-FR" sz="2000" dirty="0"/>
              <a:t>.)</a:t>
            </a: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3D44D473-C59B-4573-8023-0825096C9B6A}"/>
              </a:ext>
            </a:extLst>
          </p:cNvPr>
          <p:cNvSpPr/>
          <p:nvPr/>
        </p:nvSpPr>
        <p:spPr>
          <a:xfrm>
            <a:off x="9778270" y="3155311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Smart City</a:t>
            </a:r>
          </a:p>
          <a:p>
            <a:pPr algn="ctr"/>
            <a:r>
              <a:rPr lang="fr-FR" sz="2000" dirty="0"/>
              <a:t>(SIG)</a:t>
            </a:r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130A5E73-99ED-44A1-913F-19C4F073B83D}"/>
              </a:ext>
            </a:extLst>
          </p:cNvPr>
          <p:cNvSpPr/>
          <p:nvPr/>
        </p:nvSpPr>
        <p:spPr>
          <a:xfrm>
            <a:off x="9969687" y="1979906"/>
            <a:ext cx="2085619" cy="93469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Composants inertes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4EA8D2ED-0AE5-4073-9567-45EE54ECA099}"/>
              </a:ext>
            </a:extLst>
          </p:cNvPr>
          <p:cNvSpPr txBox="1"/>
          <p:nvPr/>
        </p:nvSpPr>
        <p:spPr>
          <a:xfrm>
            <a:off x="8725563" y="4221234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F1</a:t>
            </a:r>
          </a:p>
        </p:txBody>
      </p:sp>
      <p:cxnSp>
        <p:nvCxnSpPr>
          <p:cNvPr id="93" name="Connecteur : en angle 92">
            <a:extLst>
              <a:ext uri="{FF2B5EF4-FFF2-40B4-BE49-F238E27FC236}">
                <a16:creationId xmlns:a16="http://schemas.microsoft.com/office/drawing/2014/main" id="{9724FB8B-F03B-4141-8831-10EE8BDAB162}"/>
              </a:ext>
            </a:extLst>
          </p:cNvPr>
          <p:cNvCxnSpPr>
            <a:cxnSpLocks/>
            <a:stCxn id="33" idx="0"/>
            <a:endCxn id="39" idx="1"/>
          </p:cNvCxnSpPr>
          <p:nvPr/>
        </p:nvCxnSpPr>
        <p:spPr>
          <a:xfrm rot="5400000" flipH="1" flipV="1">
            <a:off x="6913349" y="4522874"/>
            <a:ext cx="12700" cy="1670777"/>
          </a:xfrm>
          <a:prstGeom prst="curvedConnector3">
            <a:avLst>
              <a:gd name="adj1" fmla="val 1038412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ZoneTexte 98">
            <a:extLst>
              <a:ext uri="{FF2B5EF4-FFF2-40B4-BE49-F238E27FC236}">
                <a16:creationId xmlns:a16="http://schemas.microsoft.com/office/drawing/2014/main" id="{45B1FC2F-61F7-4DF1-8E6B-DD67A410503B}"/>
              </a:ext>
            </a:extLst>
          </p:cNvPr>
          <p:cNvSpPr txBox="1"/>
          <p:nvPr/>
        </p:nvSpPr>
        <p:spPr>
          <a:xfrm>
            <a:off x="5903411" y="4686303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F2</a:t>
            </a:r>
          </a:p>
        </p:txBody>
      </p:sp>
      <p:cxnSp>
        <p:nvCxnSpPr>
          <p:cNvPr id="104" name="Connecteur : en angle 92">
            <a:extLst>
              <a:ext uri="{FF2B5EF4-FFF2-40B4-BE49-F238E27FC236}">
                <a16:creationId xmlns:a16="http://schemas.microsoft.com/office/drawing/2014/main" id="{6AB67AB7-02DD-40F0-989F-D31C8DEDF87A}"/>
              </a:ext>
            </a:extLst>
          </p:cNvPr>
          <p:cNvCxnSpPr>
            <a:cxnSpLocks/>
          </p:cNvCxnSpPr>
          <p:nvPr/>
        </p:nvCxnSpPr>
        <p:spPr>
          <a:xfrm rot="16200000" flipH="1">
            <a:off x="6366691" y="2920646"/>
            <a:ext cx="2945779" cy="1559103"/>
          </a:xfrm>
          <a:prstGeom prst="curvedConnector3">
            <a:avLst>
              <a:gd name="adj1" fmla="val 751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ZoneTexte 100">
            <a:extLst>
              <a:ext uri="{FF2B5EF4-FFF2-40B4-BE49-F238E27FC236}">
                <a16:creationId xmlns:a16="http://schemas.microsoft.com/office/drawing/2014/main" id="{06BC3EEF-7E6C-42A8-8CAE-565A3F653659}"/>
              </a:ext>
            </a:extLst>
          </p:cNvPr>
          <p:cNvSpPr txBox="1"/>
          <p:nvPr/>
        </p:nvSpPr>
        <p:spPr>
          <a:xfrm>
            <a:off x="8206385" y="4632206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F3</a:t>
            </a:r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CA624810-7E49-40D7-B6D0-699917AA6818}"/>
              </a:ext>
            </a:extLst>
          </p:cNvPr>
          <p:cNvSpPr/>
          <p:nvPr/>
        </p:nvSpPr>
        <p:spPr>
          <a:xfrm>
            <a:off x="348766" y="2957366"/>
            <a:ext cx="1900444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Les autres gens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DDC41E9A-D3E6-42B5-8FD5-49EC855E4104}"/>
              </a:ext>
            </a:extLst>
          </p:cNvPr>
          <p:cNvSpPr/>
          <p:nvPr/>
        </p:nvSpPr>
        <p:spPr>
          <a:xfrm>
            <a:off x="5599416" y="1191802"/>
            <a:ext cx="1448656" cy="2353888"/>
          </a:xfrm>
          <a:custGeom>
            <a:avLst/>
            <a:gdLst>
              <a:gd name="connsiteX0" fmla="*/ 0 w 1448656"/>
              <a:gd name="connsiteY0" fmla="*/ 0 h 2353888"/>
              <a:gd name="connsiteX1" fmla="*/ 102741 w 1448656"/>
              <a:gd name="connsiteY1" fmla="*/ 1561672 h 2353888"/>
              <a:gd name="connsiteX2" fmla="*/ 606175 w 1448656"/>
              <a:gd name="connsiteY2" fmla="*/ 2270589 h 2353888"/>
              <a:gd name="connsiteX3" fmla="*/ 1130157 w 1448656"/>
              <a:gd name="connsiteY3" fmla="*/ 2198670 h 2353888"/>
              <a:gd name="connsiteX4" fmla="*/ 1448656 w 1448656"/>
              <a:gd name="connsiteY4" fmla="*/ 1006868 h 2353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8656" h="2353888">
                <a:moveTo>
                  <a:pt x="0" y="0"/>
                </a:moveTo>
                <a:cubicBezTo>
                  <a:pt x="856" y="591620"/>
                  <a:pt x="1712" y="1183241"/>
                  <a:pt x="102741" y="1561672"/>
                </a:cubicBezTo>
                <a:cubicBezTo>
                  <a:pt x="203770" y="1940104"/>
                  <a:pt x="434939" y="2164423"/>
                  <a:pt x="606175" y="2270589"/>
                </a:cubicBezTo>
                <a:cubicBezTo>
                  <a:pt x="777411" y="2376755"/>
                  <a:pt x="989744" y="2409290"/>
                  <a:pt x="1130157" y="2198670"/>
                </a:cubicBezTo>
                <a:cubicBezTo>
                  <a:pt x="1270571" y="1988050"/>
                  <a:pt x="1359613" y="1497459"/>
                  <a:pt x="1448656" y="100686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807B5C16-0221-4EF6-AD70-1D44A3DF80A6}"/>
              </a:ext>
            </a:extLst>
          </p:cNvPr>
          <p:cNvSpPr txBox="1"/>
          <p:nvPr/>
        </p:nvSpPr>
        <p:spPr>
          <a:xfrm>
            <a:off x="6694822" y="2612189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F4</a:t>
            </a:r>
          </a:p>
        </p:txBody>
      </p:sp>
      <p:cxnSp>
        <p:nvCxnSpPr>
          <p:cNvPr id="19" name="Connecteur : en angle 18">
            <a:extLst>
              <a:ext uri="{FF2B5EF4-FFF2-40B4-BE49-F238E27FC236}">
                <a16:creationId xmlns:a16="http://schemas.microsoft.com/office/drawing/2014/main" id="{6AA52040-3E61-4395-B58D-E16425662896}"/>
              </a:ext>
            </a:extLst>
          </p:cNvPr>
          <p:cNvCxnSpPr>
            <a:cxnSpLocks/>
            <a:stCxn id="70" idx="5"/>
            <a:endCxn id="10" idx="6"/>
          </p:cNvCxnSpPr>
          <p:nvPr/>
        </p:nvCxnSpPr>
        <p:spPr>
          <a:xfrm rot="5400000">
            <a:off x="3244846" y="3660553"/>
            <a:ext cx="3301303" cy="299251"/>
          </a:xfrm>
          <a:prstGeom prst="curvedConnector2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2" name="ZoneTexte 171">
            <a:extLst>
              <a:ext uri="{FF2B5EF4-FFF2-40B4-BE49-F238E27FC236}">
                <a16:creationId xmlns:a16="http://schemas.microsoft.com/office/drawing/2014/main" id="{E16C230E-533D-4554-B4DF-818CFDE41EE7}"/>
              </a:ext>
            </a:extLst>
          </p:cNvPr>
          <p:cNvSpPr txBox="1"/>
          <p:nvPr/>
        </p:nvSpPr>
        <p:spPr>
          <a:xfrm>
            <a:off x="4735018" y="4577162"/>
            <a:ext cx="5245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F5</a:t>
            </a:r>
          </a:p>
        </p:txBody>
      </p:sp>
      <p:cxnSp>
        <p:nvCxnSpPr>
          <p:cNvPr id="25" name="Connecteur : en angle 24">
            <a:extLst>
              <a:ext uri="{FF2B5EF4-FFF2-40B4-BE49-F238E27FC236}">
                <a16:creationId xmlns:a16="http://schemas.microsoft.com/office/drawing/2014/main" id="{EE87EE7B-F885-4709-824F-D9A8E6C46BD0}"/>
              </a:ext>
            </a:extLst>
          </p:cNvPr>
          <p:cNvCxnSpPr>
            <a:cxnSpLocks/>
            <a:stCxn id="11" idx="4"/>
            <a:endCxn id="70" idx="5"/>
          </p:cNvCxnSpPr>
          <p:nvPr/>
        </p:nvCxnSpPr>
        <p:spPr>
          <a:xfrm rot="5400000" flipH="1" flipV="1">
            <a:off x="3268409" y="1338806"/>
            <a:ext cx="955992" cy="2597433"/>
          </a:xfrm>
          <a:prstGeom prst="curvedConnector3">
            <a:avLst>
              <a:gd name="adj1" fmla="val -9484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ZoneTexte 126">
            <a:extLst>
              <a:ext uri="{FF2B5EF4-FFF2-40B4-BE49-F238E27FC236}">
                <a16:creationId xmlns:a16="http://schemas.microsoft.com/office/drawing/2014/main" id="{9C65E1F4-B577-4A3A-B2CC-E270D902F1FB}"/>
              </a:ext>
            </a:extLst>
          </p:cNvPr>
          <p:cNvSpPr txBox="1"/>
          <p:nvPr/>
        </p:nvSpPr>
        <p:spPr>
          <a:xfrm>
            <a:off x="3421179" y="3825212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F6</a:t>
            </a:r>
          </a:p>
        </p:txBody>
      </p:sp>
    </p:spTree>
    <p:extLst>
      <p:ext uri="{BB962C8B-B14F-4D97-AF65-F5344CB8AC3E}">
        <p14:creationId xmlns:p14="http://schemas.microsoft.com/office/powerpoint/2010/main" val="407761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02B524AA-C134-4091-8FB3-4B36466BA031}"/>
              </a:ext>
            </a:extLst>
          </p:cNvPr>
          <p:cNvSpPr/>
          <p:nvPr/>
        </p:nvSpPr>
        <p:spPr>
          <a:xfrm>
            <a:off x="4349316" y="2977854"/>
            <a:ext cx="3097696" cy="1361661"/>
          </a:xfrm>
          <a:prstGeom prst="ellipse">
            <a:avLst/>
          </a:prstGeom>
          <a:solidFill>
            <a:srgbClr val="FFFF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Composant préfabriqué de matière communicante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6984755-449E-42E5-8F67-46818CEE8F04}"/>
              </a:ext>
            </a:extLst>
          </p:cNvPr>
          <p:cNvSpPr txBox="1"/>
          <p:nvPr/>
        </p:nvSpPr>
        <p:spPr>
          <a:xfrm>
            <a:off x="99392" y="129209"/>
            <a:ext cx="521944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/>
              <a:t>Truc :</a:t>
            </a:r>
            <a:r>
              <a:rPr lang="fr-FR" dirty="0"/>
              <a:t> élément préfabriqué de matière communicante</a:t>
            </a:r>
          </a:p>
          <a:p>
            <a:r>
              <a:rPr lang="fr-FR" b="1" dirty="0"/>
              <a:t>Phase : </a:t>
            </a:r>
            <a:r>
              <a:rPr lang="fr-FR" dirty="0"/>
              <a:t>temps d’exploitation 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20637CF-F814-447A-B1D3-4C3C549EDDF1}"/>
              </a:ext>
            </a:extLst>
          </p:cNvPr>
          <p:cNvSpPr/>
          <p:nvPr/>
        </p:nvSpPr>
        <p:spPr>
          <a:xfrm>
            <a:off x="-35038" y="4056082"/>
            <a:ext cx="2552701" cy="111318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Autres composants </a:t>
            </a:r>
          </a:p>
          <a:p>
            <a:pPr algn="ctr"/>
            <a:r>
              <a:rPr lang="fr-FR" sz="2000" dirty="0"/>
              <a:t>Bâtiment (MC)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7B169D1-E1CA-46C4-A942-E2B007539696}"/>
              </a:ext>
            </a:extLst>
          </p:cNvPr>
          <p:cNvSpPr txBox="1"/>
          <p:nvPr/>
        </p:nvSpPr>
        <p:spPr>
          <a:xfrm>
            <a:off x="7846766" y="129209"/>
            <a:ext cx="4245842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b="1" dirty="0"/>
              <a:t>Phase 1 : </a:t>
            </a:r>
            <a:r>
              <a:rPr lang="fr-FR" dirty="0"/>
              <a:t>phase de conception</a:t>
            </a:r>
          </a:p>
          <a:p>
            <a:r>
              <a:rPr lang="fr-FR" b="1" dirty="0"/>
              <a:t>Phase 2 :</a:t>
            </a:r>
            <a:r>
              <a:rPr lang="fr-FR" dirty="0"/>
              <a:t> phase de fabrication</a:t>
            </a:r>
          </a:p>
          <a:p>
            <a:r>
              <a:rPr lang="fr-FR" b="1" dirty="0"/>
              <a:t>Phase 3 :</a:t>
            </a:r>
            <a:r>
              <a:rPr lang="fr-FR" dirty="0"/>
              <a:t> phase d’exploitation</a:t>
            </a:r>
          </a:p>
          <a:p>
            <a:r>
              <a:rPr lang="fr-FR" b="1" dirty="0"/>
              <a:t>Phase 4 :</a:t>
            </a:r>
            <a:r>
              <a:rPr lang="fr-FR" dirty="0"/>
              <a:t> phase de recyclage (destruction?)</a:t>
            </a:r>
            <a:endParaRPr lang="fr-FR" b="1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9FED989-9C75-4D10-BFD0-6CE91A942089}"/>
              </a:ext>
            </a:extLst>
          </p:cNvPr>
          <p:cNvSpPr/>
          <p:nvPr/>
        </p:nvSpPr>
        <p:spPr>
          <a:xfrm>
            <a:off x="2193170" y="4904238"/>
            <a:ext cx="2552701" cy="111318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Systèmes d’information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ABD4D0-FAB4-48C0-B5DB-A75782CCBD48}"/>
              </a:ext>
            </a:extLst>
          </p:cNvPr>
          <p:cNvSpPr/>
          <p:nvPr/>
        </p:nvSpPr>
        <p:spPr>
          <a:xfrm>
            <a:off x="1054444" y="1953011"/>
            <a:ext cx="1517099" cy="78241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Data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54AB593-900D-4F40-BABC-3A3195B0BBED}"/>
              </a:ext>
            </a:extLst>
          </p:cNvPr>
          <p:cNvSpPr txBox="1"/>
          <p:nvPr/>
        </p:nvSpPr>
        <p:spPr>
          <a:xfrm>
            <a:off x="-5220386" y="1329538"/>
            <a:ext cx="49037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Data :</a:t>
            </a:r>
          </a:p>
          <a:p>
            <a:r>
              <a:rPr lang="fr-FR" dirty="0"/>
              <a:t>Données produites par la matière communicante</a:t>
            </a:r>
          </a:p>
          <a:p>
            <a:r>
              <a:rPr lang="fr-FR" dirty="0"/>
              <a:t>Données stockées dans la matières communicante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24E7509-507C-4B7C-96F8-6ED167A8C293}"/>
              </a:ext>
            </a:extLst>
          </p:cNvPr>
          <p:cNvSpPr/>
          <p:nvPr/>
        </p:nvSpPr>
        <p:spPr>
          <a:xfrm>
            <a:off x="5318834" y="507644"/>
            <a:ext cx="1912415" cy="81777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Utilisateur</a:t>
            </a:r>
          </a:p>
          <a:p>
            <a:pPr algn="ctr"/>
            <a:r>
              <a:rPr lang="fr-FR" sz="2000" dirty="0"/>
              <a:t>(Acteurs)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2E5DF97-AC1D-4273-A3A0-095B24EB209E}"/>
              </a:ext>
            </a:extLst>
          </p:cNvPr>
          <p:cNvSpPr/>
          <p:nvPr/>
        </p:nvSpPr>
        <p:spPr>
          <a:xfrm>
            <a:off x="5894185" y="1394730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Gestionnaire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5E0500D4-E8D6-46F3-86E3-4D0BB9AEE53D}"/>
              </a:ext>
            </a:extLst>
          </p:cNvPr>
          <p:cNvSpPr/>
          <p:nvPr/>
        </p:nvSpPr>
        <p:spPr>
          <a:xfrm>
            <a:off x="8651254" y="1811088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Acteurs amonts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4F4CD85-07AA-46CB-A48E-5F8FF8D0F368}"/>
              </a:ext>
            </a:extLst>
          </p:cNvPr>
          <p:cNvSpPr/>
          <p:nvPr/>
        </p:nvSpPr>
        <p:spPr>
          <a:xfrm>
            <a:off x="9772278" y="4611565"/>
            <a:ext cx="1756386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Normes ?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9B2F0D5-8E2D-4206-80DA-A7A49DD26A4E}"/>
              </a:ext>
            </a:extLst>
          </p:cNvPr>
          <p:cNvSpPr txBox="1"/>
          <p:nvPr/>
        </p:nvSpPr>
        <p:spPr>
          <a:xfrm>
            <a:off x="11155368" y="4224638"/>
            <a:ext cx="3441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Normes vont changer.</a:t>
            </a:r>
          </a:p>
          <a:p>
            <a:r>
              <a:rPr lang="fr-FR" dirty="0"/>
              <a:t>Passage de normes descriptives à normes performancielles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554F5056-BD48-4C54-9EAA-61BCFF269B1A}"/>
              </a:ext>
            </a:extLst>
          </p:cNvPr>
          <p:cNvCxnSpPr>
            <a:cxnSpLocks/>
            <a:stCxn id="4" idx="3"/>
            <a:endCxn id="6" idx="6"/>
          </p:cNvCxnSpPr>
          <p:nvPr/>
        </p:nvCxnSpPr>
        <p:spPr>
          <a:xfrm rot="5400000">
            <a:off x="3424028" y="3233739"/>
            <a:ext cx="472570" cy="2285300"/>
          </a:xfrm>
          <a:prstGeom prst="curved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e 32">
            <a:extLst>
              <a:ext uri="{FF2B5EF4-FFF2-40B4-BE49-F238E27FC236}">
                <a16:creationId xmlns:a16="http://schemas.microsoft.com/office/drawing/2014/main" id="{F161679D-D0FD-481B-A583-5BAFA929FACE}"/>
              </a:ext>
            </a:extLst>
          </p:cNvPr>
          <p:cNvSpPr/>
          <p:nvPr/>
        </p:nvSpPr>
        <p:spPr>
          <a:xfrm>
            <a:off x="4801611" y="5358262"/>
            <a:ext cx="2552700" cy="122256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Environnement extérieur</a:t>
            </a:r>
          </a:p>
          <a:p>
            <a:pPr algn="ctr"/>
            <a:r>
              <a:rPr lang="fr-FR" sz="2000" dirty="0"/>
              <a:t>(air, humidité)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1C483B8E-98C7-4D82-BBAE-D3CD75257B8F}"/>
              </a:ext>
            </a:extLst>
          </p:cNvPr>
          <p:cNvSpPr/>
          <p:nvPr/>
        </p:nvSpPr>
        <p:spPr>
          <a:xfrm>
            <a:off x="7374904" y="5182478"/>
            <a:ext cx="2552700" cy="1200329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Environnement intérieur (C0²,COV,…)</a:t>
            </a:r>
          </a:p>
        </p:txBody>
      </p:sp>
      <p:sp>
        <p:nvSpPr>
          <p:cNvPr id="54" name="Arc 53">
            <a:extLst>
              <a:ext uri="{FF2B5EF4-FFF2-40B4-BE49-F238E27FC236}">
                <a16:creationId xmlns:a16="http://schemas.microsoft.com/office/drawing/2014/main" id="{EF8AF4A1-0BC9-4B2A-8A5D-2E906D6CDA62}"/>
              </a:ext>
            </a:extLst>
          </p:cNvPr>
          <p:cNvSpPr/>
          <p:nvPr/>
        </p:nvSpPr>
        <p:spPr>
          <a:xfrm>
            <a:off x="4571999" y="3472327"/>
            <a:ext cx="406401" cy="505646"/>
          </a:xfrm>
          <a:prstGeom prst="arc">
            <a:avLst>
              <a:gd name="adj1" fmla="val 908126"/>
              <a:gd name="adj2" fmla="val 20416866"/>
            </a:avLst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040F380B-BD23-41D5-8268-8E175D0D83C5}"/>
              </a:ext>
            </a:extLst>
          </p:cNvPr>
          <p:cNvSpPr/>
          <p:nvPr/>
        </p:nvSpPr>
        <p:spPr>
          <a:xfrm>
            <a:off x="1528703" y="5690504"/>
            <a:ext cx="1958392" cy="78241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Objets connectés 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E4A53767-447C-41DA-8CBB-BEDA04350F10}"/>
              </a:ext>
            </a:extLst>
          </p:cNvPr>
          <p:cNvSpPr/>
          <p:nvPr/>
        </p:nvSpPr>
        <p:spPr>
          <a:xfrm>
            <a:off x="2234768" y="1095779"/>
            <a:ext cx="3292535" cy="1246258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Acteurs métiers</a:t>
            </a:r>
          </a:p>
          <a:p>
            <a:pPr algn="ctr"/>
            <a:r>
              <a:rPr lang="fr-FR" sz="2000" dirty="0"/>
              <a:t>(Pompiers/ maint./</a:t>
            </a:r>
            <a:r>
              <a:rPr lang="fr-FR" sz="2000" dirty="0" err="1"/>
              <a:t>nett</a:t>
            </a:r>
            <a:r>
              <a:rPr lang="fr-FR" sz="2000" dirty="0"/>
              <a:t>.)</a:t>
            </a: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3D44D473-C59B-4573-8023-0825096C9B6A}"/>
              </a:ext>
            </a:extLst>
          </p:cNvPr>
          <p:cNvSpPr/>
          <p:nvPr/>
        </p:nvSpPr>
        <p:spPr>
          <a:xfrm>
            <a:off x="9017754" y="2875756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Smart City</a:t>
            </a:r>
          </a:p>
          <a:p>
            <a:pPr algn="ctr"/>
            <a:r>
              <a:rPr lang="fr-FR" sz="2000" dirty="0"/>
              <a:t>(SIG)</a:t>
            </a:r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130A5E73-99ED-44A1-913F-19C4F073B83D}"/>
              </a:ext>
            </a:extLst>
          </p:cNvPr>
          <p:cNvSpPr/>
          <p:nvPr/>
        </p:nvSpPr>
        <p:spPr>
          <a:xfrm>
            <a:off x="8110627" y="3784827"/>
            <a:ext cx="2085619" cy="93469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Composants inertes</a:t>
            </a:r>
          </a:p>
        </p:txBody>
      </p:sp>
      <p:cxnSp>
        <p:nvCxnSpPr>
          <p:cNvPr id="148" name="Connecteur : en angle 147">
            <a:extLst>
              <a:ext uri="{FF2B5EF4-FFF2-40B4-BE49-F238E27FC236}">
                <a16:creationId xmlns:a16="http://schemas.microsoft.com/office/drawing/2014/main" id="{A2A89645-F317-4C8E-89DD-97C2B32F0802}"/>
              </a:ext>
            </a:extLst>
          </p:cNvPr>
          <p:cNvCxnSpPr>
            <a:stCxn id="11" idx="5"/>
            <a:endCxn id="15" idx="4"/>
          </p:cNvCxnSpPr>
          <p:nvPr/>
        </p:nvCxnSpPr>
        <p:spPr>
          <a:xfrm rot="5400000" flipH="1" flipV="1">
            <a:off x="4566703" y="166341"/>
            <a:ext cx="237164" cy="4671833"/>
          </a:xfrm>
          <a:prstGeom prst="curvedConnector3">
            <a:avLst>
              <a:gd name="adj1" fmla="val -3267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ZoneTexte 150">
            <a:extLst>
              <a:ext uri="{FF2B5EF4-FFF2-40B4-BE49-F238E27FC236}">
                <a16:creationId xmlns:a16="http://schemas.microsoft.com/office/drawing/2014/main" id="{4FB4E36A-6EAA-442A-978C-12B825166B1D}"/>
              </a:ext>
            </a:extLst>
          </p:cNvPr>
          <p:cNvSpPr txBox="1"/>
          <p:nvPr/>
        </p:nvSpPr>
        <p:spPr>
          <a:xfrm>
            <a:off x="2941332" y="3000897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F7</a:t>
            </a:r>
          </a:p>
        </p:txBody>
      </p:sp>
      <p:cxnSp>
        <p:nvCxnSpPr>
          <p:cNvPr id="163" name="Connecteur : en angle 162">
            <a:extLst>
              <a:ext uri="{FF2B5EF4-FFF2-40B4-BE49-F238E27FC236}">
                <a16:creationId xmlns:a16="http://schemas.microsoft.com/office/drawing/2014/main" id="{61BB45C9-44FD-4F39-8BE7-3A1C51A2EB49}"/>
              </a:ext>
            </a:extLst>
          </p:cNvPr>
          <p:cNvCxnSpPr>
            <a:stCxn id="15" idx="4"/>
            <a:endCxn id="70" idx="5"/>
          </p:cNvCxnSpPr>
          <p:nvPr/>
        </p:nvCxnSpPr>
        <p:spPr>
          <a:xfrm rot="5400000" flipH="1">
            <a:off x="5921087" y="1283562"/>
            <a:ext cx="224149" cy="1976080"/>
          </a:xfrm>
          <a:prstGeom prst="curvedConnector3">
            <a:avLst>
              <a:gd name="adj1" fmla="val -52692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ZoneTexte 165">
            <a:extLst>
              <a:ext uri="{FF2B5EF4-FFF2-40B4-BE49-F238E27FC236}">
                <a16:creationId xmlns:a16="http://schemas.microsoft.com/office/drawing/2014/main" id="{55BBC9BF-3D51-4E3B-B7C2-4D08253CBBFD}"/>
              </a:ext>
            </a:extLst>
          </p:cNvPr>
          <p:cNvSpPr txBox="1"/>
          <p:nvPr/>
        </p:nvSpPr>
        <p:spPr>
          <a:xfrm>
            <a:off x="5138037" y="2503703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F8</a:t>
            </a:r>
          </a:p>
        </p:txBody>
      </p:sp>
      <p:cxnSp>
        <p:nvCxnSpPr>
          <p:cNvPr id="170" name="Connecteur : en angle 169">
            <a:extLst>
              <a:ext uri="{FF2B5EF4-FFF2-40B4-BE49-F238E27FC236}">
                <a16:creationId xmlns:a16="http://schemas.microsoft.com/office/drawing/2014/main" id="{ACCE70FD-75AA-40AB-8513-AA67F095F081}"/>
              </a:ext>
            </a:extLst>
          </p:cNvPr>
          <p:cNvCxnSpPr>
            <a:stCxn id="14" idx="3"/>
            <a:endCxn id="10" idx="0"/>
          </p:cNvCxnSpPr>
          <p:nvPr/>
        </p:nvCxnSpPr>
        <p:spPr>
          <a:xfrm rot="5400000">
            <a:off x="2684921" y="1990258"/>
            <a:ext cx="3698580" cy="2129380"/>
          </a:xfrm>
          <a:prstGeom prst="curvedConnector3">
            <a:avLst>
              <a:gd name="adj1" fmla="val 922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ZoneTexte 171">
            <a:extLst>
              <a:ext uri="{FF2B5EF4-FFF2-40B4-BE49-F238E27FC236}">
                <a16:creationId xmlns:a16="http://schemas.microsoft.com/office/drawing/2014/main" id="{E16C230E-533D-4554-B4DF-818CFDE41EE7}"/>
              </a:ext>
            </a:extLst>
          </p:cNvPr>
          <p:cNvSpPr txBox="1"/>
          <p:nvPr/>
        </p:nvSpPr>
        <p:spPr>
          <a:xfrm>
            <a:off x="3941832" y="4422596"/>
            <a:ext cx="5245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F10</a:t>
            </a:r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CA624810-7E49-40D7-B6D0-699917AA6818}"/>
              </a:ext>
            </a:extLst>
          </p:cNvPr>
          <p:cNvSpPr/>
          <p:nvPr/>
        </p:nvSpPr>
        <p:spPr>
          <a:xfrm>
            <a:off x="348766" y="2957366"/>
            <a:ext cx="1900444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Les autres gens</a:t>
            </a:r>
          </a:p>
        </p:txBody>
      </p:sp>
      <p:sp>
        <p:nvSpPr>
          <p:cNvPr id="30" name="Forme libre : forme 29">
            <a:extLst>
              <a:ext uri="{FF2B5EF4-FFF2-40B4-BE49-F238E27FC236}">
                <a16:creationId xmlns:a16="http://schemas.microsoft.com/office/drawing/2014/main" id="{C04B5781-3BDA-4CC9-8B37-C6997F1CF95A}"/>
              </a:ext>
            </a:extLst>
          </p:cNvPr>
          <p:cNvSpPr/>
          <p:nvPr/>
        </p:nvSpPr>
        <p:spPr>
          <a:xfrm>
            <a:off x="6866407" y="2404153"/>
            <a:ext cx="2102932" cy="1035941"/>
          </a:xfrm>
          <a:custGeom>
            <a:avLst/>
            <a:gdLst>
              <a:gd name="connsiteX0" fmla="*/ 150842 w 2102932"/>
              <a:gd name="connsiteY0" fmla="*/ 0 h 1035941"/>
              <a:gd name="connsiteX1" fmla="*/ 37827 w 2102932"/>
              <a:gd name="connsiteY1" fmla="*/ 904126 h 1035941"/>
              <a:gd name="connsiteX2" fmla="*/ 726195 w 2102932"/>
              <a:gd name="connsiteY2" fmla="*/ 986319 h 1035941"/>
              <a:gd name="connsiteX3" fmla="*/ 1476209 w 2102932"/>
              <a:gd name="connsiteY3" fmla="*/ 472611 h 1035941"/>
              <a:gd name="connsiteX4" fmla="*/ 2102932 w 2102932"/>
              <a:gd name="connsiteY4" fmla="*/ 236305 h 1035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2932" h="1035941">
                <a:moveTo>
                  <a:pt x="150842" y="0"/>
                </a:moveTo>
                <a:cubicBezTo>
                  <a:pt x="46388" y="369870"/>
                  <a:pt x="-58065" y="739740"/>
                  <a:pt x="37827" y="904126"/>
                </a:cubicBezTo>
                <a:cubicBezTo>
                  <a:pt x="133719" y="1068512"/>
                  <a:pt x="486465" y="1058238"/>
                  <a:pt x="726195" y="986319"/>
                </a:cubicBezTo>
                <a:cubicBezTo>
                  <a:pt x="965925" y="914400"/>
                  <a:pt x="1246753" y="597613"/>
                  <a:pt x="1476209" y="472611"/>
                </a:cubicBezTo>
                <a:cubicBezTo>
                  <a:pt x="1705665" y="347609"/>
                  <a:pt x="1904298" y="291957"/>
                  <a:pt x="2102932" y="23630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ZoneTexte 160">
            <a:extLst>
              <a:ext uri="{FF2B5EF4-FFF2-40B4-BE49-F238E27FC236}">
                <a16:creationId xmlns:a16="http://schemas.microsoft.com/office/drawing/2014/main" id="{5C9E35D4-CA96-442A-8F5F-8EA5345E3091}"/>
              </a:ext>
            </a:extLst>
          </p:cNvPr>
          <p:cNvSpPr txBox="1"/>
          <p:nvPr/>
        </p:nvSpPr>
        <p:spPr>
          <a:xfrm>
            <a:off x="7906885" y="2833896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F9</a:t>
            </a:r>
          </a:p>
        </p:txBody>
      </p:sp>
    </p:spTree>
    <p:extLst>
      <p:ext uri="{BB962C8B-B14F-4D97-AF65-F5344CB8AC3E}">
        <p14:creationId xmlns:p14="http://schemas.microsoft.com/office/powerpoint/2010/main" val="4181450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02B524AA-C134-4091-8FB3-4B36466BA031}"/>
              </a:ext>
            </a:extLst>
          </p:cNvPr>
          <p:cNvSpPr/>
          <p:nvPr/>
        </p:nvSpPr>
        <p:spPr>
          <a:xfrm>
            <a:off x="4349316" y="2977854"/>
            <a:ext cx="3097696" cy="1361661"/>
          </a:xfrm>
          <a:prstGeom prst="ellipse">
            <a:avLst/>
          </a:prstGeom>
          <a:solidFill>
            <a:srgbClr val="FFFF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Composant préfabriqué de matière communicante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6984755-449E-42E5-8F67-46818CEE8F04}"/>
              </a:ext>
            </a:extLst>
          </p:cNvPr>
          <p:cNvSpPr txBox="1"/>
          <p:nvPr/>
        </p:nvSpPr>
        <p:spPr>
          <a:xfrm>
            <a:off x="99392" y="129209"/>
            <a:ext cx="521944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/>
              <a:t>Truc :</a:t>
            </a:r>
            <a:r>
              <a:rPr lang="fr-FR" dirty="0"/>
              <a:t> élément préfabriqué de matière communicante</a:t>
            </a:r>
          </a:p>
          <a:p>
            <a:r>
              <a:rPr lang="fr-FR" b="1" dirty="0"/>
              <a:t>Phase : </a:t>
            </a:r>
            <a:r>
              <a:rPr lang="fr-FR" dirty="0"/>
              <a:t>temps d’exploitation 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20637CF-F814-447A-B1D3-4C3C549EDDF1}"/>
              </a:ext>
            </a:extLst>
          </p:cNvPr>
          <p:cNvSpPr/>
          <p:nvPr/>
        </p:nvSpPr>
        <p:spPr>
          <a:xfrm>
            <a:off x="-35038" y="3930454"/>
            <a:ext cx="2552701" cy="111318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Autres composants </a:t>
            </a:r>
          </a:p>
          <a:p>
            <a:pPr algn="ctr"/>
            <a:r>
              <a:rPr lang="fr-FR" sz="2000" dirty="0"/>
              <a:t>Bâtiment (MC)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7B169D1-E1CA-46C4-A942-E2B007539696}"/>
              </a:ext>
            </a:extLst>
          </p:cNvPr>
          <p:cNvSpPr txBox="1"/>
          <p:nvPr/>
        </p:nvSpPr>
        <p:spPr>
          <a:xfrm>
            <a:off x="7846766" y="129209"/>
            <a:ext cx="4245842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b="1" dirty="0"/>
              <a:t>Phase 1 : </a:t>
            </a:r>
            <a:r>
              <a:rPr lang="fr-FR" dirty="0"/>
              <a:t>phase de conception</a:t>
            </a:r>
          </a:p>
          <a:p>
            <a:r>
              <a:rPr lang="fr-FR" b="1" dirty="0"/>
              <a:t>Phase 2 :</a:t>
            </a:r>
            <a:r>
              <a:rPr lang="fr-FR" dirty="0"/>
              <a:t> phase de fabrication</a:t>
            </a:r>
          </a:p>
          <a:p>
            <a:r>
              <a:rPr lang="fr-FR" b="1" dirty="0"/>
              <a:t>Phase 3 :</a:t>
            </a:r>
            <a:r>
              <a:rPr lang="fr-FR" dirty="0"/>
              <a:t> phase d’exploitation</a:t>
            </a:r>
          </a:p>
          <a:p>
            <a:r>
              <a:rPr lang="fr-FR" b="1" dirty="0"/>
              <a:t>Phase 4 :</a:t>
            </a:r>
            <a:r>
              <a:rPr lang="fr-FR" dirty="0"/>
              <a:t> phase de recyclage (destruction?)</a:t>
            </a:r>
            <a:endParaRPr lang="fr-FR" b="1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9FED989-9C75-4D10-BFD0-6CE91A942089}"/>
              </a:ext>
            </a:extLst>
          </p:cNvPr>
          <p:cNvSpPr/>
          <p:nvPr/>
        </p:nvSpPr>
        <p:spPr>
          <a:xfrm>
            <a:off x="2193170" y="4904238"/>
            <a:ext cx="2552701" cy="111318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Systèmes d’information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ABD4D0-FAB4-48C0-B5DB-A75782CCBD48}"/>
              </a:ext>
            </a:extLst>
          </p:cNvPr>
          <p:cNvSpPr/>
          <p:nvPr/>
        </p:nvSpPr>
        <p:spPr>
          <a:xfrm>
            <a:off x="1054444" y="1953011"/>
            <a:ext cx="1517099" cy="78241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Data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54AB593-900D-4F40-BABC-3A3195B0BBED}"/>
              </a:ext>
            </a:extLst>
          </p:cNvPr>
          <p:cNvSpPr txBox="1"/>
          <p:nvPr/>
        </p:nvSpPr>
        <p:spPr>
          <a:xfrm>
            <a:off x="-5220386" y="1329538"/>
            <a:ext cx="49037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Data :</a:t>
            </a:r>
          </a:p>
          <a:p>
            <a:r>
              <a:rPr lang="fr-FR" dirty="0"/>
              <a:t>Données produites par la matière communicante</a:t>
            </a:r>
          </a:p>
          <a:p>
            <a:r>
              <a:rPr lang="fr-FR" dirty="0"/>
              <a:t>Données stockées dans la matières communicante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24E7509-507C-4B7C-96F8-6ED167A8C293}"/>
              </a:ext>
            </a:extLst>
          </p:cNvPr>
          <p:cNvSpPr/>
          <p:nvPr/>
        </p:nvSpPr>
        <p:spPr>
          <a:xfrm>
            <a:off x="5318834" y="507644"/>
            <a:ext cx="1912415" cy="81777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Utilisateur</a:t>
            </a:r>
          </a:p>
          <a:p>
            <a:pPr algn="ctr"/>
            <a:r>
              <a:rPr lang="fr-FR" sz="2000" dirty="0"/>
              <a:t>(Acteurs)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2E5DF97-AC1D-4273-A3A0-095B24EB209E}"/>
              </a:ext>
            </a:extLst>
          </p:cNvPr>
          <p:cNvSpPr/>
          <p:nvPr/>
        </p:nvSpPr>
        <p:spPr>
          <a:xfrm>
            <a:off x="5962262" y="1303464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Gestionnaire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5E0500D4-E8D6-46F3-86E3-4D0BB9AEE53D}"/>
              </a:ext>
            </a:extLst>
          </p:cNvPr>
          <p:cNvSpPr/>
          <p:nvPr/>
        </p:nvSpPr>
        <p:spPr>
          <a:xfrm>
            <a:off x="8651254" y="1811088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Acteurs amonts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4F4CD85-07AA-46CB-A48E-5F8FF8D0F368}"/>
              </a:ext>
            </a:extLst>
          </p:cNvPr>
          <p:cNvSpPr/>
          <p:nvPr/>
        </p:nvSpPr>
        <p:spPr>
          <a:xfrm>
            <a:off x="9318053" y="4140104"/>
            <a:ext cx="1756386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Normes ?</a:t>
            </a: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F161679D-D0FD-481B-A583-5BAFA929FACE}"/>
              </a:ext>
            </a:extLst>
          </p:cNvPr>
          <p:cNvSpPr/>
          <p:nvPr/>
        </p:nvSpPr>
        <p:spPr>
          <a:xfrm>
            <a:off x="4760428" y="5506231"/>
            <a:ext cx="2552700" cy="122256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Environnement extérieur</a:t>
            </a:r>
          </a:p>
          <a:p>
            <a:pPr algn="ctr"/>
            <a:r>
              <a:rPr lang="fr-FR" sz="2000" dirty="0"/>
              <a:t>(air, humidité)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1C483B8E-98C7-4D82-BBAE-D3CD75257B8F}"/>
              </a:ext>
            </a:extLst>
          </p:cNvPr>
          <p:cNvSpPr/>
          <p:nvPr/>
        </p:nvSpPr>
        <p:spPr>
          <a:xfrm>
            <a:off x="7374904" y="5182478"/>
            <a:ext cx="2552700" cy="1200329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Environnement intérieur (C0²,COV,…)</a:t>
            </a:r>
          </a:p>
        </p:txBody>
      </p:sp>
      <p:sp>
        <p:nvSpPr>
          <p:cNvPr id="54" name="Arc 53">
            <a:extLst>
              <a:ext uri="{FF2B5EF4-FFF2-40B4-BE49-F238E27FC236}">
                <a16:creationId xmlns:a16="http://schemas.microsoft.com/office/drawing/2014/main" id="{EF8AF4A1-0BC9-4B2A-8A5D-2E906D6CDA62}"/>
              </a:ext>
            </a:extLst>
          </p:cNvPr>
          <p:cNvSpPr/>
          <p:nvPr/>
        </p:nvSpPr>
        <p:spPr>
          <a:xfrm>
            <a:off x="4571999" y="3472327"/>
            <a:ext cx="406401" cy="505646"/>
          </a:xfrm>
          <a:prstGeom prst="arc">
            <a:avLst>
              <a:gd name="adj1" fmla="val 908126"/>
              <a:gd name="adj2" fmla="val 20416866"/>
            </a:avLst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040F380B-BD23-41D5-8268-8E175D0D83C5}"/>
              </a:ext>
            </a:extLst>
          </p:cNvPr>
          <p:cNvSpPr/>
          <p:nvPr/>
        </p:nvSpPr>
        <p:spPr>
          <a:xfrm>
            <a:off x="1528703" y="5690504"/>
            <a:ext cx="1958392" cy="78241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Objets connectés 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E4A53767-447C-41DA-8CBB-BEDA04350F10}"/>
              </a:ext>
            </a:extLst>
          </p:cNvPr>
          <p:cNvSpPr/>
          <p:nvPr/>
        </p:nvSpPr>
        <p:spPr>
          <a:xfrm>
            <a:off x="2234768" y="1095779"/>
            <a:ext cx="3292535" cy="1246258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Acteurs métiers</a:t>
            </a:r>
          </a:p>
          <a:p>
            <a:pPr algn="ctr"/>
            <a:r>
              <a:rPr lang="fr-FR" sz="2000" dirty="0"/>
              <a:t>(Pompiers/ maint./</a:t>
            </a:r>
            <a:r>
              <a:rPr lang="fr-FR" sz="2000" dirty="0" err="1"/>
              <a:t>nett</a:t>
            </a:r>
            <a:r>
              <a:rPr lang="fr-FR" sz="2000" dirty="0"/>
              <a:t>.)</a:t>
            </a: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3D44D473-C59B-4573-8023-0825096C9B6A}"/>
              </a:ext>
            </a:extLst>
          </p:cNvPr>
          <p:cNvSpPr/>
          <p:nvPr/>
        </p:nvSpPr>
        <p:spPr>
          <a:xfrm>
            <a:off x="9778270" y="3155311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Smart City</a:t>
            </a:r>
          </a:p>
          <a:p>
            <a:pPr algn="ctr"/>
            <a:r>
              <a:rPr lang="fr-FR" sz="2000" dirty="0"/>
              <a:t>(SIG)</a:t>
            </a:r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130A5E73-99ED-44A1-913F-19C4F073B83D}"/>
              </a:ext>
            </a:extLst>
          </p:cNvPr>
          <p:cNvSpPr/>
          <p:nvPr/>
        </p:nvSpPr>
        <p:spPr>
          <a:xfrm>
            <a:off x="7041173" y="4101992"/>
            <a:ext cx="2085619" cy="93469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Composants inertes</a:t>
            </a:r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CA624810-7E49-40D7-B6D0-699917AA6818}"/>
              </a:ext>
            </a:extLst>
          </p:cNvPr>
          <p:cNvSpPr/>
          <p:nvPr/>
        </p:nvSpPr>
        <p:spPr>
          <a:xfrm>
            <a:off x="348766" y="2957366"/>
            <a:ext cx="1900444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Les autres gens</a:t>
            </a:r>
          </a:p>
        </p:txBody>
      </p:sp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7B3E67BE-7426-40CE-8214-718867054906}"/>
              </a:ext>
            </a:extLst>
          </p:cNvPr>
          <p:cNvCxnSpPr>
            <a:cxnSpLocks/>
            <a:stCxn id="16" idx="2"/>
            <a:endCxn id="4" idx="7"/>
          </p:cNvCxnSpPr>
          <p:nvPr/>
        </p:nvCxnSpPr>
        <p:spPr>
          <a:xfrm rot="10800000" flipV="1">
            <a:off x="6993366" y="2305561"/>
            <a:ext cx="1657889" cy="871704"/>
          </a:xfrm>
          <a:prstGeom prst="curved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>
            <a:extLst>
              <a:ext uri="{FF2B5EF4-FFF2-40B4-BE49-F238E27FC236}">
                <a16:creationId xmlns:a16="http://schemas.microsoft.com/office/drawing/2014/main" id="{BC495589-4C4F-4678-8437-FE0606471EDB}"/>
              </a:ext>
            </a:extLst>
          </p:cNvPr>
          <p:cNvSpPr txBox="1"/>
          <p:nvPr/>
        </p:nvSpPr>
        <p:spPr>
          <a:xfrm>
            <a:off x="7184760" y="2496435"/>
            <a:ext cx="52450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F15</a:t>
            </a:r>
          </a:p>
        </p:txBody>
      </p:sp>
      <p:cxnSp>
        <p:nvCxnSpPr>
          <p:cNvPr id="61" name="Connecteur droit 60">
            <a:extLst>
              <a:ext uri="{FF2B5EF4-FFF2-40B4-BE49-F238E27FC236}">
                <a16:creationId xmlns:a16="http://schemas.microsoft.com/office/drawing/2014/main" id="{955FFEA9-3331-4B75-A789-150AF0663897}"/>
              </a:ext>
            </a:extLst>
          </p:cNvPr>
          <p:cNvCxnSpPr>
            <a:cxnSpLocks/>
            <a:stCxn id="16" idx="3"/>
            <a:endCxn id="198" idx="5"/>
          </p:cNvCxnSpPr>
          <p:nvPr/>
        </p:nvCxnSpPr>
        <p:spPr>
          <a:xfrm rot="5400000">
            <a:off x="4902984" y="-276881"/>
            <a:ext cx="1146278" cy="7010453"/>
          </a:xfrm>
          <a:prstGeom prst="curvedConnector3">
            <a:avLst>
              <a:gd name="adj1" fmla="val 9851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ZoneTexte 63">
            <a:extLst>
              <a:ext uri="{FF2B5EF4-FFF2-40B4-BE49-F238E27FC236}">
                <a16:creationId xmlns:a16="http://schemas.microsoft.com/office/drawing/2014/main" id="{1B19FC53-F9A8-49EB-BFD3-009962A36DA8}"/>
              </a:ext>
            </a:extLst>
          </p:cNvPr>
          <p:cNvSpPr txBox="1"/>
          <p:nvPr/>
        </p:nvSpPr>
        <p:spPr>
          <a:xfrm flipH="1">
            <a:off x="3420515" y="3608641"/>
            <a:ext cx="5753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F16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45AAB92E-8BB9-43E8-B8CC-50B5EA900FE0}"/>
              </a:ext>
            </a:extLst>
          </p:cNvPr>
          <p:cNvCxnSpPr>
            <a:cxnSpLocks/>
            <a:stCxn id="4" idx="6"/>
            <a:endCxn id="77" idx="2"/>
          </p:cNvCxnSpPr>
          <p:nvPr/>
        </p:nvCxnSpPr>
        <p:spPr>
          <a:xfrm flipV="1">
            <a:off x="7447012" y="3649784"/>
            <a:ext cx="2331258" cy="89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>
            <a:extLst>
              <a:ext uri="{FF2B5EF4-FFF2-40B4-BE49-F238E27FC236}">
                <a16:creationId xmlns:a16="http://schemas.microsoft.com/office/drawing/2014/main" id="{3AA1C036-8AE3-4144-91FC-6B6426BFAAF3}"/>
              </a:ext>
            </a:extLst>
          </p:cNvPr>
          <p:cNvSpPr txBox="1"/>
          <p:nvPr/>
        </p:nvSpPr>
        <p:spPr>
          <a:xfrm>
            <a:off x="8584192" y="3438519"/>
            <a:ext cx="52450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F11</a:t>
            </a:r>
          </a:p>
        </p:txBody>
      </p:sp>
      <p:cxnSp>
        <p:nvCxnSpPr>
          <p:cNvPr id="43" name="Connecteur : en angle 179">
            <a:extLst>
              <a:ext uri="{FF2B5EF4-FFF2-40B4-BE49-F238E27FC236}">
                <a16:creationId xmlns:a16="http://schemas.microsoft.com/office/drawing/2014/main" id="{8F1297B2-F410-4A0E-B62E-C8E4DA8F020C}"/>
              </a:ext>
            </a:extLst>
          </p:cNvPr>
          <p:cNvCxnSpPr>
            <a:cxnSpLocks/>
            <a:stCxn id="15" idx="2"/>
          </p:cNvCxnSpPr>
          <p:nvPr/>
        </p:nvCxnSpPr>
        <p:spPr>
          <a:xfrm rot="10800000" flipH="1" flipV="1">
            <a:off x="5962262" y="1797937"/>
            <a:ext cx="3994970" cy="2125028"/>
          </a:xfrm>
          <a:prstGeom prst="curvedConnector3">
            <a:avLst>
              <a:gd name="adj1" fmla="val -183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28E694E6-120B-4CA2-82EE-EC66CF45F9D7}"/>
              </a:ext>
            </a:extLst>
          </p:cNvPr>
          <p:cNvSpPr txBox="1"/>
          <p:nvPr/>
        </p:nvSpPr>
        <p:spPr>
          <a:xfrm>
            <a:off x="5014207" y="2228465"/>
            <a:ext cx="5245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F12</a:t>
            </a:r>
          </a:p>
        </p:txBody>
      </p:sp>
      <p:cxnSp>
        <p:nvCxnSpPr>
          <p:cNvPr id="50" name="Connecteur : en angle 199">
            <a:extLst>
              <a:ext uri="{FF2B5EF4-FFF2-40B4-BE49-F238E27FC236}">
                <a16:creationId xmlns:a16="http://schemas.microsoft.com/office/drawing/2014/main" id="{310F3C64-0C81-451D-B881-DE51F94C6958}"/>
              </a:ext>
            </a:extLst>
          </p:cNvPr>
          <p:cNvCxnSpPr>
            <a:cxnSpLocks/>
          </p:cNvCxnSpPr>
          <p:nvPr/>
        </p:nvCxnSpPr>
        <p:spPr>
          <a:xfrm flipH="1">
            <a:off x="1970896" y="2344216"/>
            <a:ext cx="600647" cy="1457268"/>
          </a:xfrm>
          <a:prstGeom prst="curvedConnector4">
            <a:avLst>
              <a:gd name="adj1" fmla="val -370018"/>
              <a:gd name="adj2" fmla="val 12562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>
            <a:extLst>
              <a:ext uri="{FF2B5EF4-FFF2-40B4-BE49-F238E27FC236}">
                <a16:creationId xmlns:a16="http://schemas.microsoft.com/office/drawing/2014/main" id="{0D64DB41-76E9-45CB-BC07-472C0C25F120}"/>
              </a:ext>
            </a:extLst>
          </p:cNvPr>
          <p:cNvSpPr txBox="1"/>
          <p:nvPr/>
        </p:nvSpPr>
        <p:spPr>
          <a:xfrm>
            <a:off x="3989931" y="2475633"/>
            <a:ext cx="52450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F14</a:t>
            </a:r>
          </a:p>
        </p:txBody>
      </p:sp>
      <p:cxnSp>
        <p:nvCxnSpPr>
          <p:cNvPr id="53" name="Connecteur : en angle 185">
            <a:extLst>
              <a:ext uri="{FF2B5EF4-FFF2-40B4-BE49-F238E27FC236}">
                <a16:creationId xmlns:a16="http://schemas.microsoft.com/office/drawing/2014/main" id="{211D7721-AB9F-4258-B7DB-B9D9B71F789C}"/>
              </a:ext>
            </a:extLst>
          </p:cNvPr>
          <p:cNvCxnSpPr>
            <a:cxnSpLocks/>
            <a:stCxn id="66" idx="6"/>
            <a:endCxn id="4" idx="4"/>
          </p:cNvCxnSpPr>
          <p:nvPr/>
        </p:nvCxnSpPr>
        <p:spPr>
          <a:xfrm flipV="1">
            <a:off x="3487095" y="4339515"/>
            <a:ext cx="2411069" cy="1742194"/>
          </a:xfrm>
          <a:prstGeom prst="curved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oneTexte 55">
            <a:extLst>
              <a:ext uri="{FF2B5EF4-FFF2-40B4-BE49-F238E27FC236}">
                <a16:creationId xmlns:a16="http://schemas.microsoft.com/office/drawing/2014/main" id="{D1652827-9A96-4280-AFCA-DA51E82BA744}"/>
              </a:ext>
            </a:extLst>
          </p:cNvPr>
          <p:cNvSpPr txBox="1"/>
          <p:nvPr/>
        </p:nvSpPr>
        <p:spPr>
          <a:xfrm>
            <a:off x="5395006" y="4692879"/>
            <a:ext cx="5245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F13</a:t>
            </a:r>
          </a:p>
        </p:txBody>
      </p:sp>
    </p:spTree>
    <p:extLst>
      <p:ext uri="{BB962C8B-B14F-4D97-AF65-F5344CB8AC3E}">
        <p14:creationId xmlns:p14="http://schemas.microsoft.com/office/powerpoint/2010/main" val="4172391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1BA66A9-3E6F-411A-8163-470F6DDE6A33}"/>
              </a:ext>
            </a:extLst>
          </p:cNvPr>
          <p:cNvSpPr txBox="1"/>
          <p:nvPr/>
        </p:nvSpPr>
        <p:spPr>
          <a:xfrm>
            <a:off x="239642" y="0"/>
            <a:ext cx="111506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Composant préfabriqué matière communicante : CPMC</a:t>
            </a:r>
            <a:endParaRPr lang="fr-FR" dirty="0"/>
          </a:p>
          <a:p>
            <a:r>
              <a:rPr lang="fr-FR" b="1" dirty="0"/>
              <a:t>F1 : </a:t>
            </a:r>
            <a:r>
              <a:rPr lang="fr-FR" dirty="0"/>
              <a:t>Le CPMC doit respecter les normes du bâtiment</a:t>
            </a:r>
          </a:p>
          <a:p>
            <a:r>
              <a:rPr lang="fr-FR" b="1" dirty="0"/>
              <a:t>F2 :</a:t>
            </a:r>
            <a:r>
              <a:rPr lang="fr-FR" dirty="0"/>
              <a:t> Le CPMC doit permettre de mesurer l’écart entre des paramètres interne et externe au bâtiment</a:t>
            </a:r>
          </a:p>
          <a:p>
            <a:r>
              <a:rPr lang="fr-FR" i="1" dirty="0"/>
              <a:t>Ex: Mesure de la différence thermique entre l’extérieur du bâtiment (la zone où j’habite) et l’intérieur (ma chambre)</a:t>
            </a:r>
          </a:p>
          <a:p>
            <a:r>
              <a:rPr lang="fr-FR" b="1" dirty="0"/>
              <a:t>F3 :</a:t>
            </a:r>
            <a:r>
              <a:rPr lang="fr-FR" dirty="0"/>
              <a:t> Le CPMC doit informer le gestionnaire des paramètres interne et externe au bâtiment par l’intermédiaire d’autres matières communicantes.</a:t>
            </a:r>
          </a:p>
          <a:p>
            <a:r>
              <a:rPr lang="fr-FR" i="1" dirty="0"/>
              <a:t>Ex: un bout de matière peut servir de relais aux informations mesurées par un autre bout de matière.</a:t>
            </a:r>
          </a:p>
          <a:p>
            <a:r>
              <a:rPr lang="fr-FR" b="1" dirty="0"/>
              <a:t>F4 :</a:t>
            </a:r>
            <a:r>
              <a:rPr lang="fr-FR" dirty="0"/>
              <a:t> Le CPMC doit permettre l’échange entre gestionnaires et utilisateurs</a:t>
            </a:r>
          </a:p>
          <a:p>
            <a:r>
              <a:rPr lang="fr-FR" b="1" dirty="0"/>
              <a:t>F5 : </a:t>
            </a:r>
            <a:r>
              <a:rPr lang="fr-FR" dirty="0"/>
              <a:t>Le CPMC doit donner des informations aux acteurs métiers</a:t>
            </a:r>
          </a:p>
          <a:p>
            <a:r>
              <a:rPr lang="fr-FR" b="1" dirty="0"/>
              <a:t>F6 :</a:t>
            </a:r>
            <a:r>
              <a:rPr lang="fr-FR" dirty="0"/>
              <a:t> Le CPMC doit remonter des données vers les acteurs métiers</a:t>
            </a:r>
          </a:p>
          <a:p>
            <a:r>
              <a:rPr lang="fr-FR" b="1" dirty="0"/>
              <a:t>F7 :</a:t>
            </a:r>
            <a:r>
              <a:rPr lang="fr-FR" dirty="0"/>
              <a:t> Le CPMC doit permettre au gestionnaire de collecter les datas nécessaires pour la gestion de son patrimoine</a:t>
            </a:r>
          </a:p>
          <a:p>
            <a:r>
              <a:rPr lang="fr-FR" b="1" dirty="0"/>
              <a:t>F8 :</a:t>
            </a:r>
            <a:r>
              <a:rPr lang="fr-FR" dirty="0"/>
              <a:t> Le CPMC doit mettre en relation les acteurs métiers avec le gestionnaire</a:t>
            </a:r>
          </a:p>
          <a:p>
            <a:r>
              <a:rPr lang="fr-FR" b="1" dirty="0"/>
              <a:t>F9 : </a:t>
            </a:r>
            <a:r>
              <a:rPr lang="fr-FR" dirty="0"/>
              <a:t>Le CPMC doit mettre en relation les Acteurs plus amonts avec le gestionnaire</a:t>
            </a:r>
          </a:p>
          <a:p>
            <a:r>
              <a:rPr lang="fr-FR" b="1" dirty="0"/>
              <a:t>F10 :</a:t>
            </a:r>
            <a:r>
              <a:rPr lang="fr-FR" dirty="0"/>
              <a:t> Le CPMC  doit permettre la relation avec l’utilisateur et le système d’information par contact direct (F10’ permettre de récupérer des données depuis la matière) </a:t>
            </a:r>
          </a:p>
          <a:p>
            <a:r>
              <a:rPr lang="fr-FR" i="1" dirty="0"/>
              <a:t>Ex: j’approche mon portable du CPMC et j’arrive à récupérer ses informations de traçabilité par exemple.</a:t>
            </a:r>
            <a:endParaRPr lang="fr-FR" dirty="0"/>
          </a:p>
          <a:p>
            <a:r>
              <a:rPr lang="fr-FR" b="1" dirty="0"/>
              <a:t>F11 :</a:t>
            </a:r>
            <a:r>
              <a:rPr lang="fr-FR" dirty="0"/>
              <a:t> Le CPMC doit permettre de renvoyer des informations vers le SIG</a:t>
            </a:r>
          </a:p>
          <a:p>
            <a:r>
              <a:rPr lang="fr-FR" i="1" dirty="0"/>
              <a:t>SIG = Système d’Information Géographique</a:t>
            </a:r>
            <a:endParaRPr lang="fr-FR" dirty="0"/>
          </a:p>
          <a:p>
            <a:r>
              <a:rPr lang="fr-FR" b="1" dirty="0"/>
              <a:t>F12 :</a:t>
            </a:r>
            <a:r>
              <a:rPr lang="fr-FR" dirty="0"/>
              <a:t> Le CPMC doit permettre de diffuser des contraintes d’usage issues des SIG vers le gestionnaire et utilisateur</a:t>
            </a:r>
          </a:p>
          <a:p>
            <a:r>
              <a:rPr lang="fr-FR" b="1" dirty="0"/>
              <a:t>F13 : </a:t>
            </a:r>
            <a:r>
              <a:rPr lang="fr-FR" dirty="0"/>
              <a:t>Le CPMC doit permettre de sécuriser l’information avec un niveau paramétrable</a:t>
            </a:r>
          </a:p>
          <a:p>
            <a:r>
              <a:rPr lang="fr-FR" i="1" dirty="0"/>
              <a:t>Ex: je suis un agent de maintenance, je peux avoir accès aux données structurelles du béton. Sinon non.</a:t>
            </a:r>
            <a:endParaRPr lang="fr-FR" dirty="0"/>
          </a:p>
          <a:p>
            <a:r>
              <a:rPr lang="fr-FR" b="1" dirty="0"/>
              <a:t>F14 :</a:t>
            </a:r>
            <a:r>
              <a:rPr lang="fr-FR" dirty="0"/>
              <a:t> Le CPMC doit sécuriser ses données au vu des différents « gens » autour de lui</a:t>
            </a:r>
          </a:p>
          <a:p>
            <a:r>
              <a:rPr lang="fr-FR" b="1" dirty="0"/>
              <a:t>F15 : </a:t>
            </a:r>
            <a:r>
              <a:rPr lang="fr-FR" dirty="0"/>
              <a:t>Le CPMC doit permettre des seuils d’accès aux données</a:t>
            </a:r>
          </a:p>
          <a:p>
            <a:r>
              <a:rPr lang="fr-FR" b="1" dirty="0"/>
              <a:t>F16 : </a:t>
            </a:r>
            <a:r>
              <a:rPr lang="fr-FR" dirty="0"/>
              <a:t>Le CPMC doit permettre de connaître l’origine des données produites par les acteurs amonts aux gens</a:t>
            </a:r>
            <a:endParaRPr lang="fr-FR" b="1" dirty="0"/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877251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1BA66A9-3E6F-411A-8163-470F6DDE6A33}"/>
              </a:ext>
            </a:extLst>
          </p:cNvPr>
          <p:cNvSpPr txBox="1"/>
          <p:nvPr/>
        </p:nvSpPr>
        <p:spPr>
          <a:xfrm>
            <a:off x="389835" y="0"/>
            <a:ext cx="9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u="sng" dirty="0"/>
              <a:t>Exemple </a:t>
            </a:r>
            <a:r>
              <a:rPr lang="fr-FR" i="1" u="sng" dirty="0" err="1"/>
              <a:t>Critérisation</a:t>
            </a:r>
            <a:r>
              <a:rPr lang="fr-FR" i="1" u="sng" dirty="0"/>
              <a:t> d’une fonction :</a:t>
            </a:r>
          </a:p>
          <a:p>
            <a:r>
              <a:rPr lang="fr-FR" dirty="0"/>
              <a:t> 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b="1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6ECED90-67F5-4F5F-917F-880EEE1AAF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742757"/>
              </p:ext>
            </p:extLst>
          </p:nvPr>
        </p:nvGraphicFramePr>
        <p:xfrm>
          <a:off x="972378" y="2138506"/>
          <a:ext cx="9742005" cy="3032981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283804">
                  <a:extLst>
                    <a:ext uri="{9D8B030D-6E8A-4147-A177-3AD203B41FA5}">
                      <a16:colId xmlns:a16="http://schemas.microsoft.com/office/drawing/2014/main" val="108353390"/>
                    </a:ext>
                  </a:extLst>
                </a:gridCol>
                <a:gridCol w="3737114">
                  <a:extLst>
                    <a:ext uri="{9D8B030D-6E8A-4147-A177-3AD203B41FA5}">
                      <a16:colId xmlns:a16="http://schemas.microsoft.com/office/drawing/2014/main" val="1163845433"/>
                    </a:ext>
                  </a:extLst>
                </a:gridCol>
                <a:gridCol w="2246244">
                  <a:extLst>
                    <a:ext uri="{9D8B030D-6E8A-4147-A177-3AD203B41FA5}">
                      <a16:colId xmlns:a16="http://schemas.microsoft.com/office/drawing/2014/main" val="1309265632"/>
                    </a:ext>
                  </a:extLst>
                </a:gridCol>
                <a:gridCol w="2474843">
                  <a:extLst>
                    <a:ext uri="{9D8B030D-6E8A-4147-A177-3AD203B41FA5}">
                      <a16:colId xmlns:a16="http://schemas.microsoft.com/office/drawing/2014/main" val="2102798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Critères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Flexibilité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6709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fr-FR" dirty="0"/>
                        <a:t>F2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Mesure Température extérieure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+40/-40°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934331"/>
                  </a:ext>
                </a:extLst>
              </a:tr>
              <a:tr h="543781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Température intérieure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+10°/+25°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0348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Humidité extérieure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0%/100%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187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Humidité intérieure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0%/100%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2217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Période de rafraîchissement mesure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toutes les heures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84698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Nombre de points de mesure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1 par pièce?</a:t>
                      </a:r>
                    </a:p>
                    <a:p>
                      <a:pPr algn="ctr"/>
                      <a:r>
                        <a:rPr lang="fr-FR" sz="1800" dirty="0"/>
                        <a:t>1 par m2?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72994"/>
                  </a:ext>
                </a:extLst>
              </a:tr>
            </a:tbl>
          </a:graphicData>
        </a:graphic>
      </p:graphicFrame>
      <p:sp>
        <p:nvSpPr>
          <p:cNvPr id="4" name="Légende : flèche vers le bas 3">
            <a:extLst>
              <a:ext uri="{FF2B5EF4-FFF2-40B4-BE49-F238E27FC236}">
                <a16:creationId xmlns:a16="http://schemas.microsoft.com/office/drawing/2014/main" id="{FC0FB378-C7D0-42DC-9A84-C6F977907987}"/>
              </a:ext>
            </a:extLst>
          </p:cNvPr>
          <p:cNvSpPr/>
          <p:nvPr/>
        </p:nvSpPr>
        <p:spPr>
          <a:xfrm>
            <a:off x="3027201" y="795866"/>
            <a:ext cx="2277534" cy="1412875"/>
          </a:xfrm>
          <a:prstGeom prst="downArrowCallou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Caractéristique de la fonction</a:t>
            </a:r>
          </a:p>
        </p:txBody>
      </p:sp>
      <p:sp>
        <p:nvSpPr>
          <p:cNvPr id="5" name="Légende : flèche vers le bas 4">
            <a:extLst>
              <a:ext uri="{FF2B5EF4-FFF2-40B4-BE49-F238E27FC236}">
                <a16:creationId xmlns:a16="http://schemas.microsoft.com/office/drawing/2014/main" id="{7F2953F8-2384-4531-943E-155A4975C26D}"/>
              </a:ext>
            </a:extLst>
          </p:cNvPr>
          <p:cNvSpPr/>
          <p:nvPr/>
        </p:nvSpPr>
        <p:spPr>
          <a:xfrm>
            <a:off x="5843380" y="795866"/>
            <a:ext cx="2277534" cy="1412875"/>
          </a:xfrm>
          <a:prstGeom prst="downArrowCallou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Valeur de la caractéristique</a:t>
            </a:r>
          </a:p>
        </p:txBody>
      </p:sp>
      <p:sp>
        <p:nvSpPr>
          <p:cNvPr id="6" name="Légende : flèche vers le bas 5">
            <a:extLst>
              <a:ext uri="{FF2B5EF4-FFF2-40B4-BE49-F238E27FC236}">
                <a16:creationId xmlns:a16="http://schemas.microsoft.com/office/drawing/2014/main" id="{6C3B072E-ACD5-4AEF-AD98-EC1BE91CDA1B}"/>
              </a:ext>
            </a:extLst>
          </p:cNvPr>
          <p:cNvSpPr/>
          <p:nvPr/>
        </p:nvSpPr>
        <p:spPr>
          <a:xfrm>
            <a:off x="8436849" y="1"/>
            <a:ext cx="2277534" cy="2208740"/>
          </a:xfrm>
          <a:prstGeom prst="downArrowCallout">
            <a:avLst>
              <a:gd name="adj1" fmla="val 15800"/>
              <a:gd name="adj2" fmla="val 18100"/>
              <a:gd name="adj3" fmla="val 12734"/>
              <a:gd name="adj4" fmla="val 78393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Indique si le respect du niveau:</a:t>
            </a:r>
          </a:p>
          <a:p>
            <a:pPr algn="ctr"/>
            <a:r>
              <a:rPr lang="fr-FR" dirty="0"/>
              <a:t>F0 – fondamental</a:t>
            </a:r>
          </a:p>
          <a:p>
            <a:pPr algn="ctr"/>
            <a:r>
              <a:rPr lang="fr-FR" dirty="0"/>
              <a:t>F1 à F3 (négociable à très négociable)</a:t>
            </a:r>
          </a:p>
        </p:txBody>
      </p:sp>
    </p:spTree>
    <p:extLst>
      <p:ext uri="{BB962C8B-B14F-4D97-AF65-F5344CB8AC3E}">
        <p14:creationId xmlns:p14="http://schemas.microsoft.com/office/powerpoint/2010/main" val="963576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436FA30-D16C-4981-9762-516319018FC6}"/>
              </a:ext>
            </a:extLst>
          </p:cNvPr>
          <p:cNvSpPr txBox="1"/>
          <p:nvPr/>
        </p:nvSpPr>
        <p:spPr>
          <a:xfrm>
            <a:off x="99392" y="129209"/>
            <a:ext cx="24665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/>
              <a:t>Fonctions non abordées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82DA655-0829-4E41-8AE6-59793091FD68}"/>
              </a:ext>
            </a:extLst>
          </p:cNvPr>
          <p:cNvSpPr txBox="1"/>
          <p:nvPr/>
        </p:nvSpPr>
        <p:spPr>
          <a:xfrm>
            <a:off x="99392" y="705678"/>
            <a:ext cx="1115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Composant préfabriqué matière communicante : CPMC</a:t>
            </a:r>
            <a:endParaRPr lang="fr-FR" dirty="0"/>
          </a:p>
          <a:p>
            <a:r>
              <a:rPr lang="fr-FR" b="1" dirty="0"/>
              <a:t>F1 : </a:t>
            </a:r>
            <a:r>
              <a:rPr lang="fr-FR" dirty="0"/>
              <a:t>Le CPMC doit respecter les normes du bâtiment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6089660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-01-13 PITCH 360sc.potx" id="{814D750A-C08F-4B83-AB95-3965C0456982}" vid="{EE0C031E-6505-4B57-A8C8-D6A7D1A20C57}"/>
    </a:ext>
  </a:extLst>
</a:theme>
</file>

<file path=ppt/theme/theme3.xml><?xml version="1.0" encoding="utf-8"?>
<a:theme xmlns:a="http://schemas.openxmlformats.org/drawingml/2006/main" name="7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-01-13 PITCH 360sc.potx" id="{814D750A-C08F-4B83-AB95-3965C0456982}" vid="{A6ABAA55-8E21-4801-9827-F9A7F217CA43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3150</TotalTime>
  <Words>2651</Words>
  <Application>Microsoft Office PowerPoint</Application>
  <PresentationFormat>Grand écran</PresentationFormat>
  <Paragraphs>641</Paragraphs>
  <Slides>30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Calibri Light</vt:lpstr>
      <vt:lpstr>Trebuchet MS</vt:lpstr>
      <vt:lpstr>Wingdings</vt:lpstr>
      <vt:lpstr>Thème Office</vt:lpstr>
      <vt:lpstr>1_Conception personnalisée</vt:lpstr>
      <vt:lpstr>7_Conception personnalisée</vt:lpstr>
      <vt:lpstr>Analyse fonctionnelle Matière communicante</vt:lpstr>
      <vt:lpstr>Phase d’exploitation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Fonctions techniques du truc (CPMC)</vt:lpstr>
      <vt:lpstr>Présentation PowerPoint</vt:lpstr>
      <vt:lpstr>Présentation PowerPoint</vt:lpstr>
      <vt:lpstr>Structures possibles du truc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Votre avis sur la question?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 fonctionnelle Matière communicante</dc:title>
  <dc:creator>William Derigent</dc:creator>
  <cp:lastModifiedBy>William Derigent</cp:lastModifiedBy>
  <cp:revision>74</cp:revision>
  <dcterms:created xsi:type="dcterms:W3CDTF">2018-02-08T08:31:31Z</dcterms:created>
  <dcterms:modified xsi:type="dcterms:W3CDTF">2018-07-27T15:05:40Z</dcterms:modified>
</cp:coreProperties>
</file>