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3" r:id="rId3"/>
  </p:sldMasterIdLst>
  <p:notesMasterIdLst>
    <p:notesMasterId r:id="rId24"/>
  </p:notesMasterIdLst>
  <p:sldIdLst>
    <p:sldId id="275" r:id="rId4"/>
    <p:sldId id="303" r:id="rId5"/>
    <p:sldId id="291" r:id="rId6"/>
    <p:sldId id="302" r:id="rId7"/>
    <p:sldId id="256" r:id="rId8"/>
    <p:sldId id="257" r:id="rId9"/>
    <p:sldId id="258" r:id="rId10"/>
    <p:sldId id="260" r:id="rId11"/>
    <p:sldId id="273" r:id="rId12"/>
    <p:sldId id="259" r:id="rId13"/>
    <p:sldId id="262" r:id="rId14"/>
    <p:sldId id="265" r:id="rId15"/>
    <p:sldId id="264" r:id="rId16"/>
    <p:sldId id="261" r:id="rId17"/>
    <p:sldId id="268" r:id="rId18"/>
    <p:sldId id="267" r:id="rId19"/>
    <p:sldId id="266" r:id="rId20"/>
    <p:sldId id="272" r:id="rId21"/>
    <p:sldId id="270" r:id="rId22"/>
    <p:sldId id="271" r:id="rId23"/>
  </p:sldIdLst>
  <p:sldSz cx="9906000" cy="6858000" type="A4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5">
          <p15:clr>
            <a:srgbClr val="A4A3A4"/>
          </p15:clr>
        </p15:guide>
        <p15:guide id="2" pos="313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iam Derigent" initials="WD" lastIdx="23" clrIdx="0">
    <p:extLst>
      <p:ext uri="{19B8F6BF-5375-455C-9EA6-DF929625EA0E}">
        <p15:presenceInfo xmlns:p15="http://schemas.microsoft.com/office/powerpoint/2012/main" userId="ca0929c87fb517c6" providerId="Windows Live"/>
      </p:ext>
    </p:extLst>
  </p:cmAuthor>
  <p:cmAuthor id="2" name="André" initials="a" lastIdx="8" clrIdx="1">
    <p:extLst>
      <p:ext uri="{19B8F6BF-5375-455C-9EA6-DF929625EA0E}">
        <p15:presenceInfo xmlns:p15="http://schemas.microsoft.com/office/powerpoint/2012/main" userId="André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E45"/>
    <a:srgbClr val="00BAD7"/>
    <a:srgbClr val="001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18" autoAdjust="0"/>
    <p:restoredTop sz="82630" autoAdjust="0"/>
  </p:normalViewPr>
  <p:slideViewPr>
    <p:cSldViewPr snapToGrid="0">
      <p:cViewPr varScale="1">
        <p:scale>
          <a:sx n="81" d="100"/>
          <a:sy n="81" d="100"/>
        </p:scale>
        <p:origin x="378" y="96"/>
      </p:cViewPr>
      <p:guideLst>
        <p:guide orient="horz" pos="2065"/>
        <p:guide pos="31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03-12T08:40:24.451" idx="8">
    <p:pos x="2474" y="253"/>
    <p:text>les fcts techniq sont des fonctions internes - elles répondent donc à la question "comment" des fonctions de plus haut niveau - Ex FctS = transférer des données à l'utilisateur --&gt; FT : assurer la propagation de ss-syst à ss-syst + être insensible à des envirmt métal ou eau + ???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AB2F6-1993-4464-B8DD-6C79EB1569A7}" type="datetimeFigureOut">
              <a:rPr lang="fr-FR" smtClean="0"/>
              <a:t>27/07/2018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2299EB-654E-4DDF-A906-00B2BA648C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4737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2369D-6FD8-4D91-A885-672C89F3789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1986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299EB-654E-4DDF-A906-00B2BA648CEF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9888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2369D-6FD8-4D91-A885-672C89F3789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9248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299EB-654E-4DDF-A906-00B2BA648CE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2705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Interface : emplacement CN en limite de matière … peut-être juste l’antenne ?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299EB-654E-4DDF-A906-00B2BA648CE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9737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299EB-654E-4DDF-A906-00B2BA648CE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8471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NRJ : Temps entre fabrication … livraison … utilisation en construction (quelques mois ?)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299EB-654E-4DDF-A906-00B2BA648CE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265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</a:t>
            </a:r>
            <a:r>
              <a:rPr lang="fr-FR" baseline="0" dirty="0"/>
              <a:t> sollicitation des </a:t>
            </a:r>
            <a:r>
              <a:rPr lang="fr-FR" dirty="0"/>
              <a:t>Capteurs doit</a:t>
            </a:r>
            <a:r>
              <a:rPr lang="fr-FR" baseline="0" dirty="0"/>
              <a:t> être reconfigurable … dépend de la phase (ex: humidité importante pour la livraison d’une poutre)</a:t>
            </a:r>
          </a:p>
          <a:p>
            <a:r>
              <a:rPr lang="fr-FR" baseline="0" dirty="0"/>
              <a:t>De même la fréquence d’interrogation ou de capture de données doit être modulable (variation conso énergie)</a:t>
            </a:r>
            <a:endParaRPr lang="fr-FR" dirty="0"/>
          </a:p>
          <a:p>
            <a:endParaRPr lang="fr-F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Grande antenne (affleurant la limite du béton) ?</a:t>
            </a:r>
            <a:endParaRPr lang="fr-FR" dirty="0"/>
          </a:p>
          <a:p>
            <a:endParaRPr lang="fr-FR" dirty="0"/>
          </a:p>
          <a:p>
            <a:r>
              <a:rPr lang="fr-FR" dirty="0"/>
              <a:t>Range : longueur max poutre (dizaine</a:t>
            </a:r>
            <a:r>
              <a:rPr lang="fr-FR" baseline="0" dirty="0"/>
              <a:t> de mètres jusque quelques centaines) mais surtout à l’intérieur de la matière</a:t>
            </a:r>
          </a:p>
          <a:p>
            <a:r>
              <a:rPr lang="fr-FR" dirty="0" err="1"/>
              <a:t>Low</a:t>
            </a:r>
            <a:r>
              <a:rPr lang="fr-FR" baseline="0" dirty="0"/>
              <a:t> data rate (quelques octets par h)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299EB-654E-4DDF-A906-00B2BA648CE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001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299EB-654E-4DDF-A906-00B2BA648CEF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4038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299EB-654E-4DDF-A906-00B2BA648CEF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1832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753940"/>
            <a:ext cx="9906000" cy="1212684"/>
          </a:xfrm>
          <a:prstGeom prst="rect">
            <a:avLst/>
          </a:prstGeom>
        </p:spPr>
        <p:txBody>
          <a:bodyPr/>
          <a:lstStyle>
            <a:lvl1pPr algn="r">
              <a:defRPr b="0">
                <a:latin typeface="Arial"/>
                <a:cs typeface="Arial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EECDCFD7-1C97-8348-8BEC-C078C551A430}" type="datetimeFigureOut">
              <a:rPr lang="fr-FR" smtClean="0"/>
              <a:pPr/>
              <a:t>27/07/2018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0658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660793-0981-4FAA-B502-DA9337324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EB05D6-4425-416A-BD3B-C214B545D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7DF650C-20ED-49A6-8C98-B8556CB882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C1B721E-DE64-4432-B7FC-E03882A03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894C-FCAC-4DA3-9E50-47218108B865}" type="datetimeFigureOut">
              <a:rPr lang="fr-FR" smtClean="0"/>
              <a:t>27/07/2018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0560A9-403A-4271-A18C-D046E92E5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16E24A-4025-457D-83CD-157325E45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209E-D4F9-4B75-A625-C16AB00929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8953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758F51-4CDC-407D-9ABD-B7F280E70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B135C2F-8068-4734-ADC7-576E3C18F4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E5F6E71-50A7-4EDE-894E-F464D9843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665DFCE-6899-46F6-BC75-A241BF3F8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894C-FCAC-4DA3-9E50-47218108B865}" type="datetimeFigureOut">
              <a:rPr lang="fr-FR" smtClean="0"/>
              <a:t>27/07/2018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525337-7491-4337-9C38-24E0EC0EB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EA2C109-28E1-4853-8EE7-B519DE5E7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209E-D4F9-4B75-A625-C16AB00929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7255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65DBA7-2CE1-46C7-80EB-9A6DCD03B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CC9A2BB-8167-4023-98D2-4AE4111BE3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444342-C78A-4EF5-82F6-0E10CF5DC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894C-FCAC-4DA3-9E50-47218108B865}" type="datetimeFigureOut">
              <a:rPr lang="fr-FR" smtClean="0"/>
              <a:t>27/07/2018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4D984F-3C33-4617-A97A-338DE8F56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C46D7D-A8A1-4E9E-8218-9773D513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209E-D4F9-4B75-A625-C16AB00929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9291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89575D7-FA5F-41DD-A1DB-0606E0B160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30B2DCB-F2D7-4792-A372-E747CEF890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0A1708-C780-421F-AAEA-2477BC38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894C-FCAC-4DA3-9E50-47218108B865}" type="datetimeFigureOut">
              <a:rPr lang="fr-FR" smtClean="0"/>
              <a:t>27/07/2018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B3A5BF-C251-4078-8A02-3EFF1EEAE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73EF4B-7A94-4182-8EBC-70E09064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209E-D4F9-4B75-A625-C16AB00929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86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4432" y="219042"/>
            <a:ext cx="8707792" cy="565079"/>
          </a:xfrm>
        </p:spPr>
        <p:txBody>
          <a:bodyPr wrap="square" tIns="0" bIns="0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460824" y="6356351"/>
            <a:ext cx="2311400" cy="365125"/>
          </a:xfrm>
        </p:spPr>
        <p:txBody>
          <a:bodyPr/>
          <a:lstStyle/>
          <a:p>
            <a:fld id="{8C903B57-454D-0C4C-8E06-5C7FC8D79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194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59BA39-882A-4089-B109-D8F1ECCA4E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68873E8-E0A3-4379-B9E1-6552983FA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078BAC-EEBD-49DE-95EE-21C58AADD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894C-FCAC-4DA3-9E50-47218108B865}" type="datetimeFigureOut">
              <a:rPr lang="fr-FR" smtClean="0"/>
              <a:t>27/07/2018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D1CEE8-D151-48EA-BC1C-C76FD0774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416725-3D7F-47F8-B003-C4B068458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209E-D4F9-4B75-A625-C16AB00929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5965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7A4026-93F0-40E2-96BB-05E63A0D0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19F5A2-0635-4E8B-B3CA-AD6D091F8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555B5D-731A-483C-B11F-60A03017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894C-FCAC-4DA3-9E50-47218108B865}" type="datetimeFigureOut">
              <a:rPr lang="fr-FR" smtClean="0"/>
              <a:t>27/07/2018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7D6880-66C5-4C25-BDB3-0442F07C8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134AE9-3BB7-420A-B5AE-4AE7E3AE2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209E-D4F9-4B75-A625-C16AB00929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2009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04814E-FFB7-46C7-8057-37C2F2E0D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C7BB648-D483-475C-BF1E-5A2B0FCE8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391C7D-3F05-4553-B17E-0F144E8B6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894C-FCAC-4DA3-9E50-47218108B865}" type="datetimeFigureOut">
              <a:rPr lang="fr-FR" smtClean="0"/>
              <a:t>27/07/2018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477F31-CA16-4FD2-9999-B8250A51E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EE1018-0982-4D32-9382-20A0B412A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209E-D4F9-4B75-A625-C16AB00929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437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83E9E4-709A-4332-97A0-9EDBEAF6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ECB14B-6278-462D-B41E-19E61AEB0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96AB6D7-A2EB-41F1-8DFE-39DFE5228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5E0C4BE-278A-4F38-BAAA-F35D19EC9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894C-FCAC-4DA3-9E50-47218108B865}" type="datetimeFigureOut">
              <a:rPr lang="fr-FR" smtClean="0"/>
              <a:t>27/07/2018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EBDE145-98DF-4A09-B5E3-E5E6BFAE2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98F6425-DC99-4D84-A196-09A3EE788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209E-D4F9-4B75-A625-C16AB00929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0086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602C6A-C23F-4097-B6E8-7EBCFA811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028466A-68D9-4B71-88AB-986766180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DAD3BF1-2A2E-408B-B84D-75DDDAED74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1A9A4-0D30-4F66-9921-E3793725D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DBE24B0-AE0F-47C8-A501-0CAFE9EE81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13D68EA-C3FD-44A0-978B-B950D342D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894C-FCAC-4DA3-9E50-47218108B865}" type="datetimeFigureOut">
              <a:rPr lang="fr-FR" smtClean="0"/>
              <a:t>27/07/2018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FB9597E-6034-4A0F-94D6-DB25EFA6D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A57E4DA-4817-40BC-A561-18E45C55A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209E-D4F9-4B75-A625-C16AB00929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9495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7420A9-44A4-41AF-BF87-DE5B556CA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CC38765-92F1-4D76-A317-62E59860E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894C-FCAC-4DA3-9E50-47218108B865}" type="datetimeFigureOut">
              <a:rPr lang="fr-FR" smtClean="0"/>
              <a:t>27/07/2018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71208E-CDF3-494C-BB09-39624DAF5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2954321-A88D-467C-8D67-46F971CBC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209E-D4F9-4B75-A625-C16AB00929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058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E534DF0-FB35-46BE-B252-A9388FC6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894C-FCAC-4DA3-9E50-47218108B865}" type="datetimeFigureOut">
              <a:rPr lang="fr-FR" smtClean="0"/>
              <a:t>27/07/2018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C686376-21FB-4E2E-B5FC-CC8CCC4B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F6595F3-4F87-45F8-A6D8-EF92F4656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209E-D4F9-4B75-A625-C16AB00929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397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file://localhost/Users/daurat/1-TRAVAUX%20DOMI/1-TRAVAUX/1-Equipes%20de%20recherche/COM_Marie-Laure/Nouvelle%20charte%20graphique/LAAS-2016.jpg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localhost/Users/daurat/1-TRAVAUX%20DOMI/1-TRAVAUX/1-Equipes%20de%20recherche/COM_Marie-Laure/Nouvelle%20charte%20graphique/LAAS-2016.jpg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585291"/>
            <a:ext cx="9906000" cy="1492582"/>
          </a:xfrm>
          <a:prstGeom prst="rect">
            <a:avLst/>
          </a:prstGeom>
          <a:solidFill>
            <a:srgbClr val="001A3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 userDrawn="1"/>
        </p:nvSpPr>
        <p:spPr>
          <a:xfrm>
            <a:off x="4423188" y="3012353"/>
            <a:ext cx="5482813" cy="182880"/>
          </a:xfrm>
          <a:prstGeom prst="rect">
            <a:avLst/>
          </a:prstGeom>
          <a:solidFill>
            <a:srgbClr val="FF2E4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293662" y="28449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AD7"/>
                </a:solidFill>
                <a:latin typeface="Avenir Book"/>
                <a:cs typeface="Avenir Book"/>
              </a:defRPr>
            </a:lvl1pPr>
          </a:lstStyle>
          <a:p>
            <a:fld id="{EECDCFD7-1C97-8348-8BEC-C078C551A430}" type="datetimeFigureOut">
              <a:rPr lang="fr-FR" smtClean="0"/>
              <a:pPr/>
              <a:t>27/07/2018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19" y="76372"/>
            <a:ext cx="1792612" cy="95402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7358" y="6356350"/>
            <a:ext cx="9913358" cy="501651"/>
          </a:xfrm>
          <a:prstGeom prst="rect">
            <a:avLst/>
          </a:prstGeom>
          <a:solidFill>
            <a:srgbClr val="001A3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900">
                <a:solidFill>
                  <a:srgbClr val="00BAD7"/>
                </a:solidFill>
                <a:latin typeface="Avenir Light"/>
                <a:cs typeface="Avenir Light"/>
              </a:rPr>
              <a:t>	LAAS-CNRS</a:t>
            </a:r>
            <a:br>
              <a:rPr lang="fr-FR" sz="900">
                <a:solidFill>
                  <a:srgbClr val="00BAD7"/>
                </a:solidFill>
                <a:latin typeface="Avenir Light"/>
                <a:cs typeface="Avenir Light"/>
              </a:rPr>
            </a:br>
            <a:r>
              <a:rPr lang="fr-FR" sz="900">
                <a:solidFill>
                  <a:srgbClr val="00BAD7"/>
                </a:solidFill>
                <a:latin typeface="Avenir Light"/>
                <a:cs typeface="Avenir Light"/>
              </a:rPr>
              <a:t>	/</a:t>
            </a:r>
            <a:r>
              <a:rPr lang="fr-FR" sz="900">
                <a:latin typeface="Avenir Light"/>
                <a:cs typeface="Avenir Light"/>
              </a:rPr>
              <a:t> Laboratoire d’analyse et d’architecture des systèmes du CNRS</a:t>
            </a:r>
          </a:p>
        </p:txBody>
      </p:sp>
      <p:pic>
        <p:nvPicPr>
          <p:cNvPr id="2" name="Image 1" descr="CNRSfilaire-Mono-B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0" y="6384163"/>
            <a:ext cx="432000" cy="432000"/>
          </a:xfrm>
          <a:prstGeom prst="rect">
            <a:avLst/>
          </a:prstGeom>
        </p:spPr>
      </p:pic>
      <p:pic>
        <p:nvPicPr>
          <p:cNvPr id="3" name="Image 2" descr="UT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602" y="6374892"/>
            <a:ext cx="381620" cy="453519"/>
          </a:xfrm>
          <a:prstGeom prst="rect">
            <a:avLst/>
          </a:prstGeom>
        </p:spPr>
      </p:pic>
      <p:sp>
        <p:nvSpPr>
          <p:cNvPr id="5" name="ZoneTexte 4"/>
          <p:cNvSpPr txBox="1"/>
          <p:nvPr userDrawn="1"/>
        </p:nvSpPr>
        <p:spPr>
          <a:xfrm>
            <a:off x="7934999" y="6377983"/>
            <a:ext cx="1566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>
                <a:solidFill>
                  <a:schemeClr val="bg1"/>
                </a:solidFill>
                <a:latin typeface="Avenir Light"/>
                <a:cs typeface="Avenir Light"/>
              </a:rPr>
              <a:t>Laboratoire conventionné</a:t>
            </a:r>
            <a:br>
              <a:rPr lang="fr-FR" sz="800">
                <a:solidFill>
                  <a:schemeClr val="bg1"/>
                </a:solidFill>
                <a:latin typeface="Avenir Light"/>
                <a:cs typeface="Avenir Light"/>
              </a:rPr>
            </a:br>
            <a:r>
              <a:rPr lang="fr-FR" sz="800">
                <a:solidFill>
                  <a:schemeClr val="bg1"/>
                </a:solidFill>
                <a:latin typeface="Avenir Light"/>
                <a:cs typeface="Avenir Light"/>
              </a:rPr>
              <a:t>avec l’Université Fédérale</a:t>
            </a:r>
            <a:br>
              <a:rPr lang="fr-FR" sz="800" baseline="0">
                <a:solidFill>
                  <a:schemeClr val="bg1"/>
                </a:solidFill>
                <a:latin typeface="Avenir Light"/>
                <a:cs typeface="Avenir Light"/>
              </a:rPr>
            </a:br>
            <a:r>
              <a:rPr lang="fr-FR" sz="800" baseline="0">
                <a:solidFill>
                  <a:schemeClr val="bg1"/>
                </a:solidFill>
                <a:latin typeface="Avenir Light"/>
                <a:cs typeface="Avenir Light"/>
              </a:rPr>
              <a:t>de Toulouse Midi-Pyrénées</a:t>
            </a:r>
            <a:endParaRPr lang="fr-FR" sz="80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63425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i="0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5620" y="14854"/>
            <a:ext cx="8784650" cy="861543"/>
          </a:xfrm>
          <a:prstGeom prst="rect">
            <a:avLst/>
          </a:prstGeom>
          <a:solidFill>
            <a:srgbClr val="001A3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  <a:p>
            <a:pPr algn="ctr"/>
            <a:endParaRPr lang="fr-FR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045892" y="209935"/>
            <a:ext cx="8622568" cy="565079"/>
          </a:xfrm>
          <a:prstGeom prst="rect">
            <a:avLst/>
          </a:prstGeom>
          <a:solidFill>
            <a:schemeClr val="bg1"/>
          </a:solidFill>
          <a:effectLst>
            <a:glow>
              <a:schemeClr val="bg2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0" rIns="91440" bIns="0" rtlCol="0" anchor="ctr">
            <a:normAutofit/>
          </a:bodyPr>
          <a:lstStyle/>
          <a:p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5" y="76373"/>
            <a:ext cx="1068864" cy="56884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26037-DE8D-DD4E-A77E-C5BE3B5C831C}" type="datetimeFigureOut">
              <a:rPr lang="fr-FR" smtClean="0"/>
              <a:t>27/07/2018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03B57-454D-0C4C-8E06-5C7FC8D793F7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-7358" y="6304361"/>
            <a:ext cx="9913358" cy="501651"/>
          </a:xfrm>
          <a:prstGeom prst="rect">
            <a:avLst/>
          </a:prstGeom>
          <a:solidFill>
            <a:srgbClr val="001A3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900">
                <a:solidFill>
                  <a:srgbClr val="00BAD7"/>
                </a:solidFill>
                <a:latin typeface="Avenir Light"/>
                <a:cs typeface="Avenir Light"/>
              </a:rPr>
              <a:t>LAAS-CNRS</a:t>
            </a:r>
            <a:br>
              <a:rPr lang="fr-FR" sz="900">
                <a:solidFill>
                  <a:srgbClr val="00BAD7"/>
                </a:solidFill>
                <a:latin typeface="Avenir Light"/>
                <a:cs typeface="Avenir Light"/>
              </a:rPr>
            </a:br>
            <a:r>
              <a:rPr lang="fr-FR" sz="900">
                <a:solidFill>
                  <a:srgbClr val="00BAD7"/>
                </a:solidFill>
                <a:latin typeface="Avenir Light"/>
                <a:cs typeface="Avenir Light"/>
              </a:rPr>
              <a:t>/</a:t>
            </a:r>
            <a:r>
              <a:rPr lang="fr-FR" sz="900">
                <a:latin typeface="Avenir Light"/>
                <a:cs typeface="Avenir Light"/>
              </a:rPr>
              <a:t> Laboratoire d’analyse et d’architecture des systèmes du CNRS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4415874" y="6675120"/>
            <a:ext cx="5547452" cy="182880"/>
          </a:xfrm>
          <a:prstGeom prst="rect">
            <a:avLst/>
          </a:prstGeom>
          <a:solidFill>
            <a:srgbClr val="FF2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Espace réservé du numéro de diapositive 5"/>
          <p:cNvSpPr txBox="1">
            <a:spLocks/>
          </p:cNvSpPr>
          <p:nvPr userDrawn="1"/>
        </p:nvSpPr>
        <p:spPr>
          <a:xfrm>
            <a:off x="7460824" y="6356351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C903B57-454D-0C4C-8E06-5C7FC8D793F7}" type="slidenum">
              <a:rPr lang="fr-FR" smtClean="0">
                <a:solidFill>
                  <a:schemeClr val="bg1">
                    <a:lumMod val="75000"/>
                  </a:schemeClr>
                </a:solidFill>
              </a:rPr>
              <a:pPr algn="r"/>
              <a:t>‹N°›</a:t>
            </a:fld>
            <a:endParaRPr lang="fr-FR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58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BAD7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BAD7"/>
        </a:buClr>
        <a:buSzPct val="95000"/>
        <a:buFont typeface="Lucida Grande"/>
        <a:buChar char="&gt;"/>
        <a:defRPr sz="3200" kern="1200">
          <a:solidFill>
            <a:srgbClr val="001A3A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BAD7"/>
        </a:buClr>
        <a:buFont typeface="Wingdings" charset="2"/>
        <a:buChar char="§"/>
        <a:defRPr sz="2800" kern="1200">
          <a:solidFill>
            <a:srgbClr val="001A3A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F2E45"/>
        </a:buClr>
        <a:buFont typeface="Arial"/>
        <a:buChar char="•"/>
        <a:defRPr sz="2400" kern="1200">
          <a:solidFill>
            <a:srgbClr val="7F7F7F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BAD7"/>
        </a:buClr>
        <a:buFont typeface="Arial"/>
        <a:buChar char="–"/>
        <a:defRPr sz="2000" kern="1200">
          <a:solidFill>
            <a:srgbClr val="001A3A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F2E45"/>
        </a:buClr>
        <a:buFont typeface="Lucida Grande"/>
        <a:buChar char="-"/>
        <a:defRPr sz="2000" kern="1200">
          <a:solidFill>
            <a:srgbClr val="001A3A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F588AAD-ED64-4E1E-8985-F6A0B334B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4CBFD3-482C-4591-88A8-E65D6DCC4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CBC844-E3E1-448A-948E-DF99D9CAA6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0894C-FCAC-4DA3-9E50-47218108B865}" type="datetimeFigureOut">
              <a:rPr lang="fr-FR" smtClean="0"/>
              <a:t>27/07/2018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930B62-FBC3-469A-B139-A59B2ADD5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D3278D-104A-4550-AFF8-25CE8AE27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E209E-D4F9-4B75-A625-C16AB00929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319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comments" Target="../comments/commen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6CF29CD-38B8-4924-BA11-6D60517487E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90226"/>
            <a:ext cx="9906000" cy="212483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US" sz="146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Image 4" descr="Une image contenant texte&#10;&#10;Description générée avec un niveau de confiance très élevé">
            <a:extLst>
              <a:ext uri="{FF2B5EF4-FFF2-40B4-BE49-F238E27FC236}">
                <a16:creationId xmlns:a16="http://schemas.microsoft.com/office/drawing/2014/main" id="{8EC75C7A-B28A-4758-A999-8DA79AF30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81" y="1165752"/>
            <a:ext cx="7659663" cy="266173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46F1F43-949A-45EA-9F05-1AC75DDE62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446" y="4301081"/>
            <a:ext cx="8746896" cy="980906"/>
          </a:xfrm>
        </p:spPr>
        <p:txBody>
          <a:bodyPr>
            <a:normAutofit/>
          </a:bodyPr>
          <a:lstStyle/>
          <a:p>
            <a:r>
              <a:rPr lang="fr-FR" sz="3413" dirty="0">
                <a:solidFill>
                  <a:schemeClr val="bg1"/>
                </a:solidFill>
              </a:rPr>
              <a:t>Raffinement de l’architecture physique McBIM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AE2032C-B956-4B3B-8143-36A79C4B49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8254" y="5246164"/>
            <a:ext cx="7659280" cy="584287"/>
          </a:xfrm>
        </p:spPr>
        <p:txBody>
          <a:bodyPr>
            <a:normAutofit/>
          </a:bodyPr>
          <a:lstStyle/>
          <a:p>
            <a:r>
              <a:rPr lang="fr-FR" sz="1381" i="1" dirty="0">
                <a:solidFill>
                  <a:schemeClr val="bg2"/>
                </a:solidFill>
              </a:rPr>
              <a:t>Version 1.0 – 03/05/2018</a:t>
            </a:r>
          </a:p>
        </p:txBody>
      </p:sp>
    </p:spTree>
    <p:extLst>
      <p:ext uri="{BB962C8B-B14F-4D97-AF65-F5344CB8AC3E}">
        <p14:creationId xmlns:p14="http://schemas.microsoft.com/office/powerpoint/2010/main" val="419382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064432" y="224583"/>
            <a:ext cx="8718782" cy="499661"/>
          </a:xfrm>
        </p:spPr>
        <p:txBody>
          <a:bodyPr>
            <a:normAutofit fontScale="90000"/>
          </a:bodyPr>
          <a:lstStyle/>
          <a:p>
            <a:r>
              <a:rPr lang="en-GB"/>
              <a:t>Communicating node architecture</a:t>
            </a:r>
            <a:endParaRPr lang="fr-FR">
              <a:solidFill>
                <a:schemeClr val="tx1"/>
              </a:solidFill>
            </a:endParaRPr>
          </a:p>
        </p:txBody>
      </p:sp>
      <p:pic>
        <p:nvPicPr>
          <p:cNvPr id="2" name="Image 2">
            <a:extLst>
              <a:ext uri="{FF2B5EF4-FFF2-40B4-BE49-F238E27FC236}">
                <a16:creationId xmlns:a16="http://schemas.microsoft.com/office/drawing/2014/main" id="{E41C1EE7-3146-44A4-A15A-CB961C67B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75" y="924791"/>
            <a:ext cx="8012623" cy="536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97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064432" y="224583"/>
            <a:ext cx="8718782" cy="499661"/>
          </a:xfrm>
        </p:spPr>
        <p:txBody>
          <a:bodyPr>
            <a:normAutofit fontScale="90000"/>
          </a:bodyPr>
          <a:lstStyle/>
          <a:p>
            <a:r>
              <a:rPr lang="en-GB"/>
              <a:t>Communicating node architecture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AD9EAA-3FA3-40D9-AFE9-397887C2C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0" y="1362093"/>
            <a:ext cx="9397058" cy="452596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lvl="1"/>
            <a:r>
              <a:rPr lang="en-GB" dirty="0">
                <a:solidFill>
                  <a:srgbClr val="000000"/>
                </a:solidFill>
              </a:rPr>
              <a:t>Main constraints and hypothesis</a:t>
            </a:r>
            <a:endParaRPr lang="fr-FR" dirty="0">
              <a:solidFill>
                <a:srgbClr val="000000"/>
              </a:solidFill>
            </a:endParaRPr>
          </a:p>
          <a:p>
            <a:pPr lvl="2" algn="just"/>
            <a:r>
              <a:rPr lang="en-GB" dirty="0">
                <a:solidFill>
                  <a:srgbClr val="000000"/>
                </a:solidFill>
              </a:rPr>
              <a:t>Ideally, communicating nodes are located at the </a:t>
            </a:r>
            <a:r>
              <a:rPr lang="en-GB" b="1" dirty="0">
                <a:solidFill>
                  <a:srgbClr val="000000"/>
                </a:solidFill>
              </a:rPr>
              <a:t>interface </a:t>
            </a:r>
            <a:r>
              <a:rPr lang="en-GB" dirty="0">
                <a:solidFill>
                  <a:srgbClr val="000000"/>
                </a:solidFill>
              </a:rPr>
              <a:t>between concrete and air</a:t>
            </a:r>
          </a:p>
          <a:p>
            <a:pPr lvl="2" algn="just"/>
            <a:r>
              <a:rPr lang="en-GB" dirty="0">
                <a:solidFill>
                  <a:srgbClr val="000000"/>
                </a:solidFill>
              </a:rPr>
              <a:t>Ideally, wire networks (main supply and ethernet) are available in operation phase and batteries need in construction one</a:t>
            </a:r>
          </a:p>
          <a:p>
            <a:pPr lvl="2" algn="just"/>
            <a:r>
              <a:rPr lang="en-GB" dirty="0">
                <a:solidFill>
                  <a:srgbClr val="000000"/>
                </a:solidFill>
              </a:rPr>
              <a:t>CN are reliable, efficient, secure, reprogrammable (in term of network processing – change in measurement frequencies, transmission frequencies), capable of computation and low cost</a:t>
            </a:r>
          </a:p>
          <a:p>
            <a:pPr lvl="2" algn="just"/>
            <a:r>
              <a:rPr lang="en-GB" dirty="0">
                <a:solidFill>
                  <a:srgbClr val="000000"/>
                </a:solidFill>
              </a:rPr>
              <a:t>Eithers CN communicate between them and one of them interfaces Internet or all communicate only with the Internet network</a:t>
            </a:r>
          </a:p>
          <a:p>
            <a:pPr lvl="2" algn="just"/>
            <a:r>
              <a:rPr lang="en-GB" dirty="0">
                <a:solidFill>
                  <a:srgbClr val="000000"/>
                </a:solidFill>
              </a:rPr>
              <a:t>Always coupled with a NFC tag, </a:t>
            </a:r>
            <a:r>
              <a:rPr lang="en-GB" dirty="0" err="1">
                <a:solidFill>
                  <a:srgbClr val="000000"/>
                </a:solidFill>
              </a:rPr>
              <a:t>QRcode</a:t>
            </a:r>
            <a:r>
              <a:rPr lang="en-GB" dirty="0">
                <a:solidFill>
                  <a:srgbClr val="000000"/>
                </a:solidFill>
              </a:rPr>
              <a:t>, RFID tag for identification</a:t>
            </a:r>
          </a:p>
          <a:p>
            <a:pPr lvl="2" algn="just"/>
            <a:r>
              <a:rPr lang="en-GB" dirty="0">
                <a:solidFill>
                  <a:srgbClr val="000000"/>
                </a:solidFill>
              </a:rPr>
              <a:t>Network could be defined as a meshed multipoint network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3C3C7BA-3431-4397-A3C7-BAEE58034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429" y="0"/>
            <a:ext cx="1727785" cy="155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50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064432" y="224583"/>
            <a:ext cx="8718782" cy="499661"/>
          </a:xfrm>
        </p:spPr>
        <p:txBody>
          <a:bodyPr>
            <a:normAutofit fontScale="90000"/>
          </a:bodyPr>
          <a:lstStyle/>
          <a:p>
            <a:r>
              <a:rPr lang="en-GB"/>
              <a:t>Communicating node architecture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AD9EAA-3FA3-40D9-AFE9-397887C2C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0" y="1362093"/>
            <a:ext cx="9397058" cy="4525963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lvl="1"/>
            <a:r>
              <a:rPr lang="en-GB" dirty="0">
                <a:solidFill>
                  <a:srgbClr val="000000"/>
                </a:solidFill>
              </a:rPr>
              <a:t>Key technical elements</a:t>
            </a:r>
          </a:p>
          <a:p>
            <a:pPr lvl="2">
              <a:buFont typeface="Arial" charset="2"/>
              <a:buChar char="•"/>
            </a:pPr>
            <a:r>
              <a:rPr lang="en-GB" dirty="0">
                <a:solidFill>
                  <a:schemeClr val="tx1"/>
                </a:solidFill>
              </a:rPr>
              <a:t>Antenna and telecommunication module</a:t>
            </a:r>
          </a:p>
          <a:p>
            <a:pPr lvl="3"/>
            <a:r>
              <a:rPr lang="en-GB" dirty="0">
                <a:solidFill>
                  <a:schemeClr val="tx1"/>
                </a:solidFill>
              </a:rPr>
              <a:t>Which frequency? (function of electromagnetic properties of reinforced concrete and techno dependent) </a:t>
            </a:r>
          </a:p>
          <a:p>
            <a:pPr lvl="3"/>
            <a:r>
              <a:rPr lang="en-GB" dirty="0">
                <a:solidFill>
                  <a:schemeClr val="tx1"/>
                </a:solidFill>
              </a:rPr>
              <a:t>Which technology? (</a:t>
            </a:r>
            <a:r>
              <a:rPr lang="en-GB" dirty="0" err="1">
                <a:solidFill>
                  <a:schemeClr val="tx1"/>
                </a:solidFill>
              </a:rPr>
              <a:t>LoRa</a:t>
            </a:r>
            <a:r>
              <a:rPr lang="en-GB" dirty="0">
                <a:solidFill>
                  <a:schemeClr val="tx1"/>
                </a:solidFill>
              </a:rPr>
              <a:t>, UWB, BLE,,... function of range, data rate,...)</a:t>
            </a:r>
          </a:p>
          <a:p>
            <a:pPr lvl="3"/>
            <a:r>
              <a:rPr lang="en-GB" dirty="0">
                <a:solidFill>
                  <a:schemeClr val="tx1"/>
                </a:solidFill>
              </a:rPr>
              <a:t>Security given by the chosen technology</a:t>
            </a:r>
          </a:p>
          <a:p>
            <a:pPr lvl="3"/>
            <a:r>
              <a:rPr lang="en-GB" dirty="0">
                <a:solidFill>
                  <a:schemeClr val="tx1"/>
                </a:solidFill>
              </a:rPr>
              <a:t>Interoperability with a mobile phone must be supported</a:t>
            </a:r>
          </a:p>
          <a:p>
            <a:pPr lvl="3"/>
            <a:r>
              <a:rPr lang="en-GB" dirty="0">
                <a:solidFill>
                  <a:schemeClr val="tx1"/>
                </a:solidFill>
              </a:rPr>
              <a:t>4G could be a candidate.</a:t>
            </a:r>
          </a:p>
          <a:p>
            <a:pPr lvl="2"/>
            <a:r>
              <a:rPr lang="en-GB" dirty="0">
                <a:solidFill>
                  <a:schemeClr val="tx1"/>
                </a:solidFill>
              </a:rPr>
              <a:t>MCU</a:t>
            </a:r>
          </a:p>
          <a:p>
            <a:pPr lvl="3"/>
            <a:r>
              <a:rPr lang="en-GB" dirty="0">
                <a:solidFill>
                  <a:schemeClr val="tx1"/>
                </a:solidFill>
              </a:rPr>
              <a:t>What kind of processing element? (microcontroller, processor, DSP, FPGA, ASIC,…)</a:t>
            </a:r>
          </a:p>
          <a:p>
            <a:pPr lvl="3"/>
            <a:r>
              <a:rPr lang="en-GB" dirty="0">
                <a:solidFill>
                  <a:schemeClr val="tx1"/>
                </a:solidFill>
              </a:rPr>
              <a:t>What kind of process? (calculi, check, signal processing, reprogrammable)</a:t>
            </a:r>
          </a:p>
          <a:p>
            <a:pPr lvl="3"/>
            <a:r>
              <a:rPr lang="en-GB" dirty="0">
                <a:solidFill>
                  <a:schemeClr val="tx1"/>
                </a:solidFill>
              </a:rPr>
              <a:t>What quantity of process? (few, much more,…) dependant of the phase (Relatively low)</a:t>
            </a:r>
          </a:p>
          <a:p>
            <a:pPr lvl="2"/>
            <a:r>
              <a:rPr lang="en-GB" dirty="0">
                <a:solidFill>
                  <a:schemeClr val="tx1"/>
                </a:solidFill>
              </a:rPr>
              <a:t>Communication module: User and Internet interfaces</a:t>
            </a:r>
          </a:p>
          <a:p>
            <a:pPr lvl="3"/>
            <a:r>
              <a:rPr lang="en-GB" dirty="0">
                <a:solidFill>
                  <a:schemeClr val="tx1"/>
                </a:solidFill>
              </a:rPr>
              <a:t>Transfer can be differential or total.</a:t>
            </a:r>
          </a:p>
          <a:p>
            <a:pPr lvl="3"/>
            <a:r>
              <a:rPr lang="en-GB" dirty="0">
                <a:solidFill>
                  <a:schemeClr val="tx1"/>
                </a:solidFill>
              </a:rPr>
              <a:t>Which latency is tolerable? 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GB" dirty="0">
                <a:solidFill>
                  <a:schemeClr val="tx1"/>
                </a:solidFill>
              </a:rPr>
              <a:t>No real time constraints</a:t>
            </a:r>
          </a:p>
          <a:p>
            <a:pPr lvl="3"/>
            <a:r>
              <a:rPr lang="en-GB" dirty="0">
                <a:solidFill>
                  <a:schemeClr val="tx1"/>
                </a:solidFill>
              </a:rPr>
              <a:t>What kind of security? Authentication mechanism? Blockchain ? (LE2I – techno/phase dependent)</a:t>
            </a:r>
          </a:p>
          <a:p>
            <a:pPr lvl="2"/>
            <a:r>
              <a:rPr lang="en-GB" dirty="0">
                <a:solidFill>
                  <a:schemeClr val="tx1"/>
                </a:solidFill>
              </a:rPr>
              <a:t>DC Power / PMU</a:t>
            </a:r>
          </a:p>
          <a:p>
            <a:pPr lvl="3"/>
            <a:r>
              <a:rPr lang="en-GB" dirty="0">
                <a:solidFill>
                  <a:schemeClr val="tx1"/>
                </a:solidFill>
              </a:rPr>
              <a:t>Main supply is available for CN In operational phase but not in construction and before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D5C1017-5EEE-4F6C-A518-CFCBB10EE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429" y="0"/>
            <a:ext cx="1727785" cy="155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95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064432" y="224583"/>
            <a:ext cx="8718782" cy="499661"/>
          </a:xfrm>
        </p:spPr>
        <p:txBody>
          <a:bodyPr>
            <a:normAutofit fontScale="90000"/>
          </a:bodyPr>
          <a:lstStyle/>
          <a:p>
            <a:r>
              <a:rPr lang="en-GB"/>
              <a:t>Communicating node architecture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AD9EAA-3FA3-40D9-AFE9-397887C2C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0" y="1362093"/>
            <a:ext cx="9397058" cy="452596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lvl="1"/>
            <a:r>
              <a:rPr lang="en-GB" dirty="0">
                <a:solidFill>
                  <a:srgbClr val="000000"/>
                </a:solidFill>
              </a:rPr>
              <a:t>Optional elements</a:t>
            </a:r>
          </a:p>
          <a:p>
            <a:pPr lvl="2">
              <a:buFont typeface="Arial" charset="2"/>
            </a:pPr>
            <a:r>
              <a:rPr lang="en-GB" dirty="0">
                <a:solidFill>
                  <a:srgbClr val="000000"/>
                </a:solidFill>
              </a:rPr>
              <a:t>Sensors</a:t>
            </a:r>
          </a:p>
          <a:p>
            <a:pPr lvl="3"/>
            <a:r>
              <a:rPr lang="en-GB" dirty="0">
                <a:solidFill>
                  <a:srgbClr val="000000"/>
                </a:solidFill>
              </a:rPr>
              <a:t>What kind? (</a:t>
            </a:r>
            <a:r>
              <a:rPr lang="en-GB" dirty="0">
                <a:solidFill>
                  <a:srgbClr val="FF0000"/>
                </a:solidFill>
              </a:rPr>
              <a:t>temperature, humidity, corrosion, strain, cracks</a:t>
            </a:r>
            <a:r>
              <a:rPr lang="en-GB" dirty="0">
                <a:solidFill>
                  <a:srgbClr val="000000"/>
                </a:solidFill>
              </a:rPr>
              <a:t>,  </a:t>
            </a:r>
            <a:r>
              <a:rPr lang="en-GB" dirty="0">
                <a:solidFill>
                  <a:srgbClr val="00B0F0"/>
                </a:solidFill>
              </a:rPr>
              <a:t>location (</a:t>
            </a:r>
            <a:r>
              <a:rPr lang="en-GB" dirty="0" err="1">
                <a:solidFill>
                  <a:srgbClr val="00B0F0"/>
                </a:solidFill>
              </a:rPr>
              <a:t>ou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alors</a:t>
            </a:r>
            <a:r>
              <a:rPr lang="en-GB" dirty="0">
                <a:solidFill>
                  <a:srgbClr val="00B0F0"/>
                </a:solidFill>
              </a:rPr>
              <a:t>  localisation relative à un scan)</a:t>
            </a:r>
            <a:r>
              <a:rPr lang="en-GB" dirty="0">
                <a:solidFill>
                  <a:srgbClr val="000000"/>
                </a:solidFill>
              </a:rPr>
              <a:t>,…)</a:t>
            </a:r>
          </a:p>
          <a:p>
            <a:pPr lvl="3"/>
            <a:r>
              <a:rPr lang="en-GB" dirty="0">
                <a:solidFill>
                  <a:srgbClr val="000000"/>
                </a:solidFill>
              </a:rPr>
              <a:t>What </a:t>
            </a:r>
            <a:r>
              <a:rPr lang="en-GB" dirty="0">
                <a:solidFill>
                  <a:srgbClr val="FF0000"/>
                </a:solidFill>
              </a:rPr>
              <a:t>technology</a:t>
            </a:r>
            <a:r>
              <a:rPr lang="en-GB" dirty="0">
                <a:solidFill>
                  <a:srgbClr val="000000"/>
                </a:solidFill>
              </a:rPr>
              <a:t>? </a:t>
            </a:r>
            <a:r>
              <a:rPr lang="en-GB" dirty="0">
                <a:solidFill>
                  <a:srgbClr val="FF0000"/>
                </a:solidFill>
              </a:rPr>
              <a:t>No idea </a:t>
            </a:r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 we ask concrete manufacturers?</a:t>
            </a:r>
            <a:endParaRPr lang="en-GB" dirty="0">
              <a:solidFill>
                <a:srgbClr val="FF0000"/>
              </a:solidFill>
            </a:endParaRPr>
          </a:p>
          <a:p>
            <a:pPr lvl="2">
              <a:buFont typeface="Arial" charset="2"/>
              <a:buChar char="•"/>
            </a:pPr>
            <a:r>
              <a:rPr lang="en-GB" dirty="0">
                <a:solidFill>
                  <a:srgbClr val="000000"/>
                </a:solidFill>
              </a:rPr>
              <a:t>Memory</a:t>
            </a:r>
          </a:p>
          <a:p>
            <a:pPr lvl="3"/>
            <a:r>
              <a:rPr lang="en-GB" dirty="0">
                <a:solidFill>
                  <a:srgbClr val="000000"/>
                </a:solidFill>
              </a:rPr>
              <a:t>How much? </a:t>
            </a:r>
            <a:r>
              <a:rPr lang="en-GB" dirty="0">
                <a:solidFill>
                  <a:srgbClr val="FF0000"/>
                </a:solidFill>
              </a:rPr>
              <a:t>Standards sizes ? </a:t>
            </a:r>
          </a:p>
          <a:p>
            <a:pPr lvl="3"/>
            <a:r>
              <a:rPr lang="en-GB" dirty="0">
                <a:solidFill>
                  <a:srgbClr val="000000"/>
                </a:solidFill>
              </a:rPr>
              <a:t>What kind? (</a:t>
            </a:r>
            <a:r>
              <a:rPr lang="en-GB" dirty="0">
                <a:solidFill>
                  <a:srgbClr val="92D050"/>
                </a:solidFill>
              </a:rPr>
              <a:t>RAM, ROM</a:t>
            </a:r>
            <a:r>
              <a:rPr lang="en-GB" dirty="0">
                <a:solidFill>
                  <a:srgbClr val="FF0000"/>
                </a:solidFill>
              </a:rPr>
              <a:t>, flash,…)</a:t>
            </a:r>
          </a:p>
          <a:p>
            <a:pPr lvl="3"/>
            <a:r>
              <a:rPr lang="en-GB" dirty="0">
                <a:solidFill>
                  <a:srgbClr val="000000"/>
                </a:solidFill>
              </a:rPr>
              <a:t>What for? (</a:t>
            </a:r>
            <a:r>
              <a:rPr lang="en-GB" dirty="0">
                <a:solidFill>
                  <a:srgbClr val="92D050"/>
                </a:solidFill>
              </a:rPr>
              <a:t>distributed data storage, reprogrammable</a:t>
            </a:r>
            <a:r>
              <a:rPr lang="en-GB" dirty="0">
                <a:solidFill>
                  <a:srgbClr val="000000"/>
                </a:solidFill>
              </a:rPr>
              <a:t>, local buffer,...) </a:t>
            </a:r>
            <a:r>
              <a:rPr lang="en-GB" dirty="0">
                <a:solidFill>
                  <a:srgbClr val="92D050"/>
                </a:solidFill>
              </a:rPr>
              <a:t>Query/response BIM’s DB</a:t>
            </a:r>
          </a:p>
          <a:p>
            <a:pPr lvl="2"/>
            <a:r>
              <a:rPr lang="en-GB" dirty="0">
                <a:solidFill>
                  <a:srgbClr val="000000"/>
                </a:solidFill>
              </a:rPr>
              <a:t>WPT</a:t>
            </a:r>
          </a:p>
          <a:p>
            <a:pPr lvl="3"/>
            <a:r>
              <a:rPr lang="en-GB" dirty="0">
                <a:solidFill>
                  <a:srgbClr val="000000"/>
                </a:solidFill>
              </a:rPr>
              <a:t>What frequency? </a:t>
            </a:r>
            <a:endParaRPr lang="en-GB" dirty="0">
              <a:solidFill>
                <a:srgbClr val="FF0000"/>
              </a:solidFill>
            </a:endParaRPr>
          </a:p>
          <a:p>
            <a:pPr lvl="3"/>
            <a:r>
              <a:rPr lang="en-GB" dirty="0">
                <a:solidFill>
                  <a:srgbClr val="000000"/>
                </a:solidFill>
              </a:rPr>
              <a:t>What kind of antenna? (</a:t>
            </a:r>
            <a:r>
              <a:rPr lang="en-GB" dirty="0">
                <a:solidFill>
                  <a:srgbClr val="FF0000"/>
                </a:solidFill>
              </a:rPr>
              <a:t>wideband, multiband</a:t>
            </a:r>
            <a:r>
              <a:rPr lang="en-GB" dirty="0">
                <a:solidFill>
                  <a:srgbClr val="000000"/>
                </a:solidFill>
              </a:rPr>
              <a:t>,…) </a:t>
            </a:r>
          </a:p>
          <a:p>
            <a:pPr lvl="2"/>
            <a:r>
              <a:rPr lang="en-GB" dirty="0">
                <a:solidFill>
                  <a:srgbClr val="000000"/>
                </a:solidFill>
              </a:rPr>
              <a:t>Energy storage</a:t>
            </a:r>
          </a:p>
          <a:p>
            <a:pPr lvl="3"/>
            <a:r>
              <a:rPr lang="en-GB" dirty="0">
                <a:solidFill>
                  <a:srgbClr val="000000"/>
                </a:solidFill>
              </a:rPr>
              <a:t>How much? (</a:t>
            </a:r>
            <a:r>
              <a:rPr lang="en-GB" dirty="0">
                <a:solidFill>
                  <a:srgbClr val="92D050"/>
                </a:solidFill>
              </a:rPr>
              <a:t>in terms of time, processing,…) / Which autonomy</a:t>
            </a:r>
            <a:r>
              <a:rPr lang="en-GB" dirty="0">
                <a:solidFill>
                  <a:srgbClr val="000000"/>
                </a:solidFill>
              </a:rPr>
              <a:t>?</a:t>
            </a:r>
          </a:p>
          <a:p>
            <a:pPr lvl="3"/>
            <a:r>
              <a:rPr lang="en-GB" dirty="0">
                <a:solidFill>
                  <a:srgbClr val="000000"/>
                </a:solidFill>
              </a:rPr>
              <a:t>What for? (</a:t>
            </a:r>
            <a:r>
              <a:rPr lang="en-GB" dirty="0">
                <a:solidFill>
                  <a:srgbClr val="00BAD7"/>
                </a:solidFill>
              </a:rPr>
              <a:t>fabrication period, power supply failure</a:t>
            </a:r>
            <a:r>
              <a:rPr lang="en-GB" dirty="0">
                <a:solidFill>
                  <a:srgbClr val="000000"/>
                </a:solidFill>
              </a:rPr>
              <a:t>,…) </a:t>
            </a:r>
            <a:r>
              <a:rPr lang="en-GB" dirty="0">
                <a:solidFill>
                  <a:srgbClr val="00B0F0"/>
                </a:solidFill>
              </a:rPr>
              <a:t>construction also – a lot of “empty” periods …</a:t>
            </a:r>
          </a:p>
          <a:p>
            <a:pPr lvl="3"/>
            <a:endParaRPr lang="en-GB" dirty="0">
              <a:solidFill>
                <a:srgbClr val="000000"/>
              </a:solidFill>
            </a:endParaRPr>
          </a:p>
          <a:p>
            <a:pPr lvl="3"/>
            <a:endParaRPr lang="en-GB" dirty="0">
              <a:solidFill>
                <a:srgbClr val="000000"/>
              </a:solidFill>
            </a:endParaRPr>
          </a:p>
          <a:p>
            <a:pPr lvl="4"/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497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064432" y="224583"/>
            <a:ext cx="8718782" cy="499661"/>
          </a:xfrm>
        </p:spPr>
        <p:txBody>
          <a:bodyPr>
            <a:normAutofit fontScale="90000"/>
          </a:bodyPr>
          <a:lstStyle/>
          <a:p>
            <a:r>
              <a:rPr lang="en-GB"/>
              <a:t>Sensitive node architecture</a:t>
            </a:r>
          </a:p>
        </p:txBody>
      </p:sp>
      <p:pic>
        <p:nvPicPr>
          <p:cNvPr id="3" name="Image 4" descr="Une image contenant capture d’écran&#10;&#10;Description générée avec un niveau de confiance élevé">
            <a:extLst>
              <a:ext uri="{FF2B5EF4-FFF2-40B4-BE49-F238E27FC236}">
                <a16:creationId xmlns:a16="http://schemas.microsoft.com/office/drawing/2014/main" id="{27200BF5-2530-4177-B82C-ABE1CD8EF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656" y="880630"/>
            <a:ext cx="4426527" cy="539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58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064432" y="224583"/>
            <a:ext cx="8718782" cy="499661"/>
          </a:xfrm>
        </p:spPr>
        <p:txBody>
          <a:bodyPr>
            <a:normAutofit fontScale="90000"/>
          </a:bodyPr>
          <a:lstStyle/>
          <a:p>
            <a:r>
              <a:rPr lang="en-GB"/>
              <a:t>Sensitive node architecture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AD9EAA-3FA3-40D9-AFE9-397887C2C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0" y="1362093"/>
            <a:ext cx="9397058" cy="452596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lvl="1"/>
            <a:r>
              <a:rPr lang="en-GB" dirty="0">
                <a:solidFill>
                  <a:srgbClr val="000000"/>
                </a:solidFill>
              </a:rPr>
              <a:t>Main constraints and hypothesis</a:t>
            </a:r>
            <a:endParaRPr lang="fr-FR" dirty="0">
              <a:solidFill>
                <a:srgbClr val="000000"/>
              </a:solidFill>
            </a:endParaRPr>
          </a:p>
          <a:p>
            <a:pPr lvl="2" algn="just"/>
            <a:r>
              <a:rPr lang="en-GB" dirty="0">
                <a:solidFill>
                  <a:srgbClr val="000000"/>
                </a:solidFill>
              </a:rPr>
              <a:t>Sensitive nodes are embedded inside reinforced concrete</a:t>
            </a:r>
          </a:p>
          <a:p>
            <a:pPr lvl="2" algn="just"/>
            <a:r>
              <a:rPr lang="en-GB" dirty="0">
                <a:solidFill>
                  <a:srgbClr val="000000"/>
                </a:solidFill>
              </a:rPr>
              <a:t>Reliability, energy autonomy and efficiency, cost are main targeted objectives</a:t>
            </a:r>
            <a:endParaRPr lang="en-GB" dirty="0">
              <a:solidFill>
                <a:schemeClr val="tx1"/>
              </a:solidFill>
            </a:endParaRPr>
          </a:p>
          <a:p>
            <a:pPr lvl="2" algn="just"/>
            <a:r>
              <a:rPr lang="en-GB" dirty="0">
                <a:solidFill>
                  <a:srgbClr val="000000"/>
                </a:solidFill>
              </a:rPr>
              <a:t>Ideally, SN do not embedded processing capacities and memories (</a:t>
            </a:r>
            <a:r>
              <a:rPr lang="en-GB" dirty="0">
                <a:solidFill>
                  <a:srgbClr val="92D050"/>
                </a:solidFill>
              </a:rPr>
              <a:t>not reprogrammable and not real nodes from ICT point of view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lvl="2" algn="just"/>
            <a:r>
              <a:rPr lang="en-GB" dirty="0">
                <a:solidFill>
                  <a:srgbClr val="000000"/>
                </a:solidFill>
              </a:rPr>
              <a:t>Ideally, a generic platform will be developed, on which all kind of sensors could be used</a:t>
            </a:r>
          </a:p>
          <a:p>
            <a:pPr lvl="2" algn="just"/>
            <a:r>
              <a:rPr lang="en-GB" dirty="0">
                <a:solidFill>
                  <a:srgbClr val="000000"/>
                </a:solidFill>
              </a:rPr>
              <a:t>SN communicate only with a local CN</a:t>
            </a:r>
          </a:p>
          <a:p>
            <a:pPr lvl="2" algn="just"/>
            <a:r>
              <a:rPr lang="en-GB" dirty="0">
                <a:solidFill>
                  <a:srgbClr val="000000"/>
                </a:solidFill>
              </a:rPr>
              <a:t>Network could be defined as a centralized star network</a:t>
            </a:r>
          </a:p>
          <a:p>
            <a:pPr lvl="2" algn="just"/>
            <a:r>
              <a:rPr lang="en-GB" dirty="0">
                <a:solidFill>
                  <a:srgbClr val="000000"/>
                </a:solidFill>
              </a:rPr>
              <a:t>No Reception</a:t>
            </a:r>
          </a:p>
          <a:p>
            <a:pPr lvl="2" algn="just"/>
            <a:r>
              <a:rPr lang="en-GB" dirty="0">
                <a:solidFill>
                  <a:srgbClr val="000000"/>
                </a:solidFill>
              </a:rPr>
              <a:t>Density : 2/3 m3 max?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FA0ADE5-54AC-4177-B6FD-264441238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735" y="0"/>
            <a:ext cx="1727785" cy="155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38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064432" y="224583"/>
            <a:ext cx="8718782" cy="499661"/>
          </a:xfrm>
        </p:spPr>
        <p:txBody>
          <a:bodyPr>
            <a:normAutofit fontScale="90000"/>
          </a:bodyPr>
          <a:lstStyle/>
          <a:p>
            <a:r>
              <a:rPr lang="en-GB"/>
              <a:t>Sensitive node architecture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AD9EAA-3FA3-40D9-AFE9-397887C2C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0" y="1333518"/>
            <a:ext cx="9397058" cy="4525963"/>
          </a:xfrm>
          <a:ln>
            <a:solidFill>
              <a:schemeClr val="bg1"/>
            </a:solidFill>
          </a:ln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lvl="1"/>
            <a:r>
              <a:rPr lang="en-GB" dirty="0">
                <a:solidFill>
                  <a:srgbClr val="000000"/>
                </a:solidFill>
              </a:rPr>
              <a:t>Key elements</a:t>
            </a:r>
          </a:p>
          <a:p>
            <a:pPr lvl="3"/>
            <a:r>
              <a:rPr lang="en-GB" dirty="0">
                <a:solidFill>
                  <a:srgbClr val="000000"/>
                </a:solidFill>
              </a:rPr>
              <a:t>How modify parameters of use?</a:t>
            </a:r>
          </a:p>
          <a:p>
            <a:pPr lvl="2">
              <a:buFont typeface="Arial" charset="2"/>
              <a:buChar char="•"/>
            </a:pPr>
            <a:r>
              <a:rPr lang="en-GB" dirty="0">
                <a:solidFill>
                  <a:srgbClr val="000000"/>
                </a:solidFill>
              </a:rPr>
              <a:t>Sensors</a:t>
            </a:r>
          </a:p>
          <a:p>
            <a:pPr lvl="3"/>
            <a:r>
              <a:rPr lang="en-GB" dirty="0">
                <a:solidFill>
                  <a:srgbClr val="000000"/>
                </a:solidFill>
              </a:rPr>
              <a:t>What kind? (</a:t>
            </a:r>
            <a:r>
              <a:rPr lang="en-GB" dirty="0">
                <a:solidFill>
                  <a:srgbClr val="00B0F0"/>
                </a:solidFill>
              </a:rPr>
              <a:t>temperature, humidity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>
                <a:solidFill>
                  <a:srgbClr val="92D050"/>
                </a:solidFill>
              </a:rPr>
              <a:t>corrosion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>
                <a:solidFill>
                  <a:srgbClr val="00BAD7"/>
                </a:solidFill>
              </a:rPr>
              <a:t>strain, cracks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>
                <a:solidFill>
                  <a:srgbClr val="92D050"/>
                </a:solidFill>
              </a:rPr>
              <a:t>location</a:t>
            </a:r>
            <a:r>
              <a:rPr lang="en-GB" dirty="0">
                <a:solidFill>
                  <a:srgbClr val="000000"/>
                </a:solidFill>
              </a:rPr>
              <a:t>,…)</a:t>
            </a:r>
            <a:endParaRPr lang="en-US" dirty="0">
              <a:solidFill>
                <a:srgbClr val="000000"/>
              </a:solidFill>
            </a:endParaRPr>
          </a:p>
          <a:p>
            <a:pPr lvl="3"/>
            <a:r>
              <a:rPr lang="en-GB" dirty="0">
                <a:solidFill>
                  <a:srgbClr val="000000"/>
                </a:solidFill>
              </a:rPr>
              <a:t>What technology? </a:t>
            </a:r>
            <a:r>
              <a:rPr lang="en-GB" dirty="0">
                <a:solidFill>
                  <a:srgbClr val="FF0000"/>
                </a:solidFill>
              </a:rPr>
              <a:t>No idea … see WP2 </a:t>
            </a:r>
            <a:r>
              <a:rPr lang="en-GB" dirty="0" err="1">
                <a:solidFill>
                  <a:srgbClr val="FF0000"/>
                </a:solidFill>
              </a:rPr>
              <a:t>SoTA</a:t>
            </a:r>
            <a:r>
              <a:rPr lang="en-GB" dirty="0">
                <a:solidFill>
                  <a:srgbClr val="FF0000"/>
                </a:solidFill>
              </a:rPr>
              <a:t> v1</a:t>
            </a:r>
            <a:endParaRPr lang="en-GB" dirty="0">
              <a:solidFill>
                <a:srgbClr val="000000"/>
              </a:solidFill>
            </a:endParaRPr>
          </a:p>
          <a:p>
            <a:pPr lvl="2"/>
            <a:r>
              <a:rPr lang="en-GB" dirty="0">
                <a:solidFill>
                  <a:srgbClr val="000000"/>
                </a:solidFill>
              </a:rPr>
              <a:t>Interface: from sensor to telecommunication</a:t>
            </a:r>
          </a:p>
          <a:p>
            <a:pPr lvl="2"/>
            <a:r>
              <a:rPr lang="en-GB" dirty="0">
                <a:solidFill>
                  <a:srgbClr val="000000"/>
                </a:solidFill>
              </a:rPr>
              <a:t>Antenna and telecommunication module</a:t>
            </a:r>
          </a:p>
          <a:p>
            <a:pPr lvl="3"/>
            <a:r>
              <a:rPr lang="en-GB" dirty="0">
                <a:solidFill>
                  <a:srgbClr val="000000"/>
                </a:solidFill>
              </a:rPr>
              <a:t>Which frequency? (</a:t>
            </a:r>
            <a:r>
              <a:rPr lang="en-GB" dirty="0">
                <a:solidFill>
                  <a:schemeClr val="tx1"/>
                </a:solidFill>
              </a:rPr>
              <a:t>function of electromagnetic properties of reinforced concrete)</a:t>
            </a:r>
            <a:endParaRPr lang="en-US" dirty="0">
              <a:solidFill>
                <a:schemeClr val="tx1"/>
              </a:solidFill>
            </a:endParaRPr>
          </a:p>
          <a:p>
            <a:pPr lvl="3"/>
            <a:r>
              <a:rPr lang="en-GB" dirty="0">
                <a:solidFill>
                  <a:srgbClr val="000000"/>
                </a:solidFill>
              </a:rPr>
              <a:t>Which technology</a:t>
            </a:r>
            <a:r>
              <a:rPr lang="en-GB" dirty="0">
                <a:solidFill>
                  <a:schemeClr val="tx1"/>
                </a:solidFill>
              </a:rPr>
              <a:t>? (</a:t>
            </a:r>
            <a:r>
              <a:rPr lang="en-GB" dirty="0" err="1">
                <a:solidFill>
                  <a:schemeClr val="tx1"/>
                </a:solidFill>
              </a:rPr>
              <a:t>LoRa</a:t>
            </a:r>
            <a:r>
              <a:rPr lang="en-GB" dirty="0">
                <a:solidFill>
                  <a:schemeClr val="tx1"/>
                </a:solidFill>
              </a:rPr>
              <a:t>, UWB, BLE, homemade,… function of range, data rate,...)</a:t>
            </a:r>
            <a:endParaRPr lang="en-US" dirty="0">
              <a:solidFill>
                <a:schemeClr val="tx1"/>
              </a:solidFill>
            </a:endParaRPr>
          </a:p>
          <a:p>
            <a:pPr lvl="3"/>
            <a:r>
              <a:rPr lang="en-GB" dirty="0">
                <a:solidFill>
                  <a:srgbClr val="000000"/>
                </a:solidFill>
              </a:rPr>
              <a:t>What kind of security? communication inside the concrete is not secure </a:t>
            </a:r>
            <a:r>
              <a:rPr lang="en-GB" dirty="0">
                <a:solidFill>
                  <a:srgbClr val="000000"/>
                </a:solidFill>
                <a:sym typeface="Wingdings" panose="05000000000000000000" pitchFamily="2" charset="2"/>
              </a:rPr>
              <a:t> communication and data security.</a:t>
            </a:r>
            <a:r>
              <a:rPr lang="en-GB" dirty="0">
                <a:solidFill>
                  <a:srgbClr val="92D050"/>
                </a:solidFill>
              </a:rPr>
              <a:t>.</a:t>
            </a:r>
          </a:p>
          <a:p>
            <a:pPr lvl="2"/>
            <a:r>
              <a:rPr lang="en-GB" dirty="0">
                <a:solidFill>
                  <a:srgbClr val="000000"/>
                </a:solidFill>
              </a:rPr>
              <a:t>DC Power / PMU</a:t>
            </a:r>
          </a:p>
          <a:p>
            <a:pPr lvl="3"/>
            <a:r>
              <a:rPr lang="en-GB" dirty="0">
                <a:solidFill>
                  <a:schemeClr val="tx1"/>
                </a:solidFill>
              </a:rPr>
              <a:t>Is EH feasible? </a:t>
            </a:r>
          </a:p>
          <a:p>
            <a:pPr lvl="3"/>
            <a:r>
              <a:rPr lang="en-GB" dirty="0">
                <a:solidFill>
                  <a:schemeClr val="tx1"/>
                </a:solidFill>
              </a:rPr>
              <a:t>Is WPT a better alternative? </a:t>
            </a:r>
          </a:p>
          <a:p>
            <a:pPr lvl="3"/>
            <a:r>
              <a:rPr lang="en-GB" dirty="0">
                <a:solidFill>
                  <a:srgbClr val="000000"/>
                </a:solidFill>
              </a:rPr>
              <a:t>How much energy is needed? </a:t>
            </a:r>
            <a:r>
              <a:rPr lang="en-GB" dirty="0">
                <a:solidFill>
                  <a:srgbClr val="92D050"/>
                </a:solidFill>
              </a:rPr>
              <a:t>Depend of the kind of sensor and sensing frequency</a:t>
            </a:r>
          </a:p>
          <a:p>
            <a:pPr lvl="3"/>
            <a:r>
              <a:rPr lang="en-GB" dirty="0">
                <a:solidFill>
                  <a:srgbClr val="000000"/>
                </a:solidFill>
              </a:rPr>
              <a:t>How often must SN capture and transfer data? </a:t>
            </a:r>
            <a:r>
              <a:rPr lang="en-GB" dirty="0">
                <a:solidFill>
                  <a:srgbClr val="92D050"/>
                </a:solidFill>
              </a:rPr>
              <a:t>Depend of the phase (low data rate </a:t>
            </a:r>
            <a:r>
              <a:rPr lang="en-GB" dirty="0" err="1">
                <a:solidFill>
                  <a:srgbClr val="92D050"/>
                </a:solidFill>
              </a:rPr>
              <a:t>qq</a:t>
            </a:r>
            <a:r>
              <a:rPr lang="en-GB" dirty="0">
                <a:solidFill>
                  <a:srgbClr val="92D050"/>
                </a:solidFill>
              </a:rPr>
              <a:t> octets/h). </a:t>
            </a:r>
            <a:r>
              <a:rPr lang="en-GB" u="sng" dirty="0">
                <a:solidFill>
                  <a:srgbClr val="92D050"/>
                </a:solidFill>
              </a:rPr>
              <a:t>1 data transfer/ h/ sensor is enough?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61BD101-0D93-489D-9539-242CDDBEB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036" y="264692"/>
            <a:ext cx="1727785" cy="155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064432" y="224583"/>
            <a:ext cx="8718782" cy="499661"/>
          </a:xfrm>
        </p:spPr>
        <p:txBody>
          <a:bodyPr>
            <a:normAutofit fontScale="90000"/>
          </a:bodyPr>
          <a:lstStyle/>
          <a:p>
            <a:r>
              <a:rPr lang="en-GB"/>
              <a:t>Sensitive node architecture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AD9EAA-3FA3-40D9-AFE9-397887C2C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0" y="1362093"/>
            <a:ext cx="9688520" cy="452596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lvl="1"/>
            <a:r>
              <a:rPr lang="en-GB" dirty="0">
                <a:solidFill>
                  <a:srgbClr val="000000"/>
                </a:solidFill>
              </a:rPr>
              <a:t>Optional elements</a:t>
            </a:r>
          </a:p>
          <a:p>
            <a:pPr lvl="2">
              <a:buFont typeface="Arial" charset="2"/>
            </a:pPr>
            <a:r>
              <a:rPr lang="en-GB" dirty="0">
                <a:solidFill>
                  <a:srgbClr val="000000"/>
                </a:solidFill>
              </a:rPr>
              <a:t>MCU</a:t>
            </a:r>
          </a:p>
          <a:p>
            <a:pPr lvl="3">
              <a:buFont typeface="Arial" charset="2"/>
              <a:buChar char="–"/>
            </a:pPr>
            <a:r>
              <a:rPr lang="en-GB" dirty="0">
                <a:solidFill>
                  <a:srgbClr val="000000"/>
                </a:solidFill>
              </a:rPr>
              <a:t>What for? </a:t>
            </a:r>
            <a:r>
              <a:rPr lang="en-GB" dirty="0">
                <a:solidFill>
                  <a:srgbClr val="92D050"/>
                </a:solidFill>
              </a:rPr>
              <a:t>Maybe primary filtering …</a:t>
            </a:r>
          </a:p>
          <a:p>
            <a:pPr lvl="2">
              <a:buFont typeface="Arial" charset="2"/>
            </a:pPr>
            <a:r>
              <a:rPr lang="en-GB" dirty="0">
                <a:solidFill>
                  <a:srgbClr val="000000"/>
                </a:solidFill>
              </a:rPr>
              <a:t>Memory</a:t>
            </a:r>
          </a:p>
          <a:p>
            <a:pPr lvl="3"/>
            <a:r>
              <a:rPr lang="en-GB" dirty="0">
                <a:solidFill>
                  <a:srgbClr val="000000"/>
                </a:solidFill>
              </a:rPr>
              <a:t>How much? </a:t>
            </a:r>
            <a:r>
              <a:rPr lang="en-GB" dirty="0">
                <a:solidFill>
                  <a:srgbClr val="92D050"/>
                </a:solidFill>
              </a:rPr>
              <a:t>Very low</a:t>
            </a:r>
          </a:p>
          <a:p>
            <a:pPr lvl="3"/>
            <a:r>
              <a:rPr lang="en-GB" dirty="0">
                <a:solidFill>
                  <a:srgbClr val="000000"/>
                </a:solidFill>
              </a:rPr>
              <a:t>What kind? (</a:t>
            </a:r>
            <a:r>
              <a:rPr lang="en-GB" dirty="0">
                <a:solidFill>
                  <a:srgbClr val="FF0000"/>
                </a:solidFill>
              </a:rPr>
              <a:t>RAM, ROM, </a:t>
            </a:r>
            <a:r>
              <a:rPr lang="en-GB" dirty="0">
                <a:solidFill>
                  <a:srgbClr val="92D050"/>
                </a:solidFill>
              </a:rPr>
              <a:t>flash</a:t>
            </a:r>
            <a:r>
              <a:rPr lang="en-GB" dirty="0">
                <a:solidFill>
                  <a:srgbClr val="000000"/>
                </a:solidFill>
              </a:rPr>
              <a:t>,…),</a:t>
            </a:r>
          </a:p>
          <a:p>
            <a:pPr lvl="2"/>
            <a:r>
              <a:rPr lang="en-GB" dirty="0">
                <a:solidFill>
                  <a:srgbClr val="000000"/>
                </a:solidFill>
              </a:rPr>
              <a:t>WPT</a:t>
            </a:r>
          </a:p>
          <a:p>
            <a:pPr lvl="3"/>
            <a:r>
              <a:rPr lang="en-GB" dirty="0">
                <a:solidFill>
                  <a:srgbClr val="000000"/>
                </a:solidFill>
              </a:rPr>
              <a:t>What frequency? </a:t>
            </a:r>
            <a:r>
              <a:rPr lang="en-GB" dirty="0">
                <a:solidFill>
                  <a:srgbClr val="92D050"/>
                </a:solidFill>
              </a:rPr>
              <a:t>(same as for communication,...) use of </a:t>
            </a:r>
            <a:r>
              <a:rPr lang="en-GB" dirty="0" err="1">
                <a:solidFill>
                  <a:srgbClr val="92D050"/>
                </a:solidFill>
              </a:rPr>
              <a:t>WiFi</a:t>
            </a:r>
            <a:r>
              <a:rPr lang="en-GB" dirty="0">
                <a:solidFill>
                  <a:srgbClr val="92D050"/>
                </a:solidFill>
              </a:rPr>
              <a:t> ? 4G ? …</a:t>
            </a:r>
          </a:p>
          <a:p>
            <a:pPr lvl="3"/>
            <a:r>
              <a:rPr lang="en-GB" dirty="0">
                <a:solidFill>
                  <a:srgbClr val="000000"/>
                </a:solidFill>
              </a:rPr>
              <a:t>What kind of antenna? (</a:t>
            </a:r>
            <a:r>
              <a:rPr lang="en-GB" dirty="0">
                <a:solidFill>
                  <a:srgbClr val="FF0000"/>
                </a:solidFill>
              </a:rPr>
              <a:t>wideband, multiband</a:t>
            </a:r>
            <a:r>
              <a:rPr lang="en-GB" dirty="0">
                <a:solidFill>
                  <a:srgbClr val="000000"/>
                </a:solidFill>
              </a:rPr>
              <a:t>,…) </a:t>
            </a:r>
            <a:r>
              <a:rPr lang="en-GB" dirty="0">
                <a:solidFill>
                  <a:srgbClr val="92D050"/>
                </a:solidFill>
              </a:rPr>
              <a:t>100kHz ? Size of the antenna?</a:t>
            </a:r>
          </a:p>
          <a:p>
            <a:pPr lvl="2"/>
            <a:r>
              <a:rPr lang="en-GB" dirty="0">
                <a:solidFill>
                  <a:srgbClr val="000000"/>
                </a:solidFill>
              </a:rPr>
              <a:t>Energy storage</a:t>
            </a:r>
          </a:p>
          <a:p>
            <a:pPr lvl="3"/>
            <a:r>
              <a:rPr lang="en-GB" dirty="0">
                <a:solidFill>
                  <a:srgbClr val="000000"/>
                </a:solidFill>
              </a:rPr>
              <a:t>How much? (in terms of time, processing,…) </a:t>
            </a:r>
            <a:r>
              <a:rPr lang="en-GB" dirty="0">
                <a:solidFill>
                  <a:srgbClr val="92D050"/>
                </a:solidFill>
              </a:rPr>
              <a:t>with WPT: 30 years …</a:t>
            </a:r>
          </a:p>
          <a:p>
            <a:pPr lvl="3"/>
            <a:r>
              <a:rPr lang="en-GB" dirty="0">
                <a:solidFill>
                  <a:srgbClr val="000000"/>
                </a:solidFill>
              </a:rPr>
              <a:t>What for? (</a:t>
            </a:r>
            <a:r>
              <a:rPr lang="en-GB" dirty="0">
                <a:solidFill>
                  <a:srgbClr val="00B0F0"/>
                </a:solidFill>
              </a:rPr>
              <a:t>fabrication period</a:t>
            </a:r>
            <a:r>
              <a:rPr lang="en-GB" dirty="0">
                <a:solidFill>
                  <a:srgbClr val="000000"/>
                </a:solidFill>
              </a:rPr>
              <a:t>, power supply failure,…) </a:t>
            </a:r>
            <a:r>
              <a:rPr lang="en-GB" dirty="0">
                <a:solidFill>
                  <a:srgbClr val="00B0F0"/>
                </a:solidFill>
              </a:rPr>
              <a:t>operational phase ; </a:t>
            </a:r>
            <a:r>
              <a:rPr lang="en-GB" dirty="0">
                <a:solidFill>
                  <a:srgbClr val="92D050"/>
                </a:solidFill>
              </a:rPr>
              <a:t>depend of the kind of sensor</a:t>
            </a:r>
          </a:p>
          <a:p>
            <a:pPr lvl="3"/>
            <a:endParaRPr lang="en-GB" dirty="0">
              <a:solidFill>
                <a:srgbClr val="000000"/>
              </a:solidFill>
            </a:endParaRPr>
          </a:p>
          <a:p>
            <a:pPr lvl="4"/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854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064432" y="224583"/>
            <a:ext cx="8718782" cy="499661"/>
          </a:xfrm>
        </p:spPr>
        <p:txBody>
          <a:bodyPr>
            <a:normAutofit fontScale="90000"/>
          </a:bodyPr>
          <a:lstStyle/>
          <a:p>
            <a:r>
              <a:rPr lang="en-GB" dirty="0"/>
              <a:t>Use case: concrete manufacturing phase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AD9EAA-3FA3-40D9-AFE9-397887C2C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0" y="1362093"/>
            <a:ext cx="9397058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GB" dirty="0">
                <a:solidFill>
                  <a:schemeClr val="tx1"/>
                </a:solidFill>
              </a:rPr>
              <a:t>SNs and CNs are required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Regular measurements are needed, but low data rate.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The electromagnetic properties of concrete fluctuate greatly with variations in water concentration:</a:t>
            </a:r>
          </a:p>
          <a:p>
            <a:pPr lvl="2"/>
            <a:r>
              <a:rPr lang="en-GB" dirty="0">
                <a:solidFill>
                  <a:schemeClr val="tx1"/>
                </a:solidFill>
              </a:rPr>
              <a:t>Are telecommunication and WPT feasible?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Desired data: temperature, humidity, location</a:t>
            </a:r>
          </a:p>
          <a:p>
            <a:pPr lvl="1"/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7069139-9CAB-466A-A6BC-48C797571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429" y="0"/>
            <a:ext cx="1727785" cy="155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23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064432" y="224583"/>
            <a:ext cx="8718782" cy="499661"/>
          </a:xfrm>
        </p:spPr>
        <p:txBody>
          <a:bodyPr>
            <a:normAutofit fontScale="90000"/>
          </a:bodyPr>
          <a:lstStyle/>
          <a:p>
            <a:r>
              <a:rPr lang="en-GB"/>
              <a:t>Use case: construction phase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AD9EAA-3FA3-40D9-AFE9-397887C2C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0" y="1362093"/>
            <a:ext cx="9397058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GB" dirty="0">
                <a:solidFill>
                  <a:schemeClr val="tx1"/>
                </a:solidFill>
              </a:rPr>
              <a:t>The use of CNs is sufficient</a:t>
            </a:r>
            <a:endParaRPr lang="fr-FR" dirty="0">
              <a:solidFill>
                <a:schemeClr val="tx1"/>
              </a:solidFill>
            </a:endParaRPr>
          </a:p>
          <a:p>
            <a:pPr lvl="1"/>
            <a:r>
              <a:rPr lang="en-GB" dirty="0">
                <a:solidFill>
                  <a:schemeClr val="tx1"/>
                </a:solidFill>
              </a:rPr>
              <a:t>Embedded energy is necessary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Long (to internet), and medium or short (to local user) range communications are required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What kinds of data are desired? How often?</a:t>
            </a:r>
          </a:p>
          <a:p>
            <a:pPr lvl="2"/>
            <a:r>
              <a:rPr lang="en-GB" dirty="0">
                <a:solidFill>
                  <a:schemeClr val="tx1"/>
                </a:solidFill>
              </a:rPr>
              <a:t>Some are limited in terms of data rate and energy consumption (temperature, humidity, strain), others not (corrosion (if non-destructive sensor), cracks detection and location)</a:t>
            </a:r>
          </a:p>
          <a:p>
            <a:pPr lvl="1"/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557675C-C068-4413-BA3E-4F847D5EA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429" y="0"/>
            <a:ext cx="1727785" cy="155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87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327863-F253-4B95-A3DE-E1E43BE48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9906000" cy="13255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sz="3200" dirty="0"/>
              <a:t>Présentation du document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1304CE-CB2D-4881-A75A-55631E202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351338"/>
          </a:xfrm>
        </p:spPr>
        <p:txBody>
          <a:bodyPr/>
          <a:lstStyle/>
          <a:p>
            <a:r>
              <a:rPr lang="fr-FR" dirty="0"/>
              <a:t>Le 12/03, réunion McBIM sur la structure générale du projet</a:t>
            </a:r>
          </a:p>
          <a:p>
            <a:r>
              <a:rPr lang="fr-FR" dirty="0"/>
              <a:t>Le 12/04, réunion LAAS sur le raffinement de l’architecture physique</a:t>
            </a:r>
          </a:p>
          <a:p>
            <a:endParaRPr lang="fr-FR" dirty="0"/>
          </a:p>
          <a:p>
            <a:r>
              <a:rPr lang="fr-FR" dirty="0"/>
              <a:t>But du document : présentation de la proposition d’architecture du LAAS</a:t>
            </a:r>
          </a:p>
          <a:p>
            <a:endParaRPr lang="fr-FR" dirty="0"/>
          </a:p>
          <a:p>
            <a:r>
              <a:rPr lang="fr-FR" dirty="0"/>
              <a:t>Présentation issue du document de travail entre CRAN et LAAS:</a:t>
            </a:r>
          </a:p>
          <a:p>
            <a:pPr lvl="1"/>
            <a:r>
              <a:rPr lang="fr-FR" dirty="0"/>
              <a:t>Commentaires de couleur du CRAN (rouge: Non, vert: sûrement, bleu : on se sait pas)</a:t>
            </a:r>
          </a:p>
        </p:txBody>
      </p:sp>
    </p:spTree>
    <p:extLst>
      <p:ext uri="{BB962C8B-B14F-4D97-AF65-F5344CB8AC3E}">
        <p14:creationId xmlns:p14="http://schemas.microsoft.com/office/powerpoint/2010/main" val="2627164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064432" y="224583"/>
            <a:ext cx="8718782" cy="499661"/>
          </a:xfrm>
        </p:spPr>
        <p:txBody>
          <a:bodyPr>
            <a:normAutofit fontScale="90000"/>
          </a:bodyPr>
          <a:lstStyle/>
          <a:p>
            <a:r>
              <a:rPr lang="en-GB"/>
              <a:t>Use case: exploitation phase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AD9EAA-3FA3-40D9-AFE9-397887C2C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0" y="1362093"/>
            <a:ext cx="9397058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GB" dirty="0">
                <a:solidFill>
                  <a:schemeClr val="tx1"/>
                </a:solidFill>
              </a:rPr>
              <a:t>SNs and CNs are required, maybe with additional external sensors (interoperability)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Ethernet and main supply links are needed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What kinds of data are desired? How often?</a:t>
            </a:r>
            <a:endParaRPr lang="en-US" dirty="0">
              <a:solidFill>
                <a:schemeClr val="tx1"/>
              </a:solidFill>
            </a:endParaRPr>
          </a:p>
          <a:p>
            <a:pPr lvl="2">
              <a:buFont typeface="Arial" charset="2"/>
              <a:buChar char="•"/>
            </a:pPr>
            <a:r>
              <a:rPr lang="en-GB" dirty="0">
                <a:solidFill>
                  <a:schemeClr val="tx1"/>
                </a:solidFill>
              </a:rPr>
              <a:t>Some are limited in terms of data rate and energy consumption (temperature, humidity, strain), others not (corrosion (if non-destructive sensor), cracks detection and location)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GB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5FF5F0-1DB4-4366-BD2F-ED128A05B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429" y="0"/>
            <a:ext cx="1727785" cy="155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13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ZoneTexte 50">
            <a:extLst>
              <a:ext uri="{FF2B5EF4-FFF2-40B4-BE49-F238E27FC236}">
                <a16:creationId xmlns:a16="http://schemas.microsoft.com/office/drawing/2014/main" id="{AC503C0C-39C4-4D64-8D87-C9354072DE9C}"/>
              </a:ext>
            </a:extLst>
          </p:cNvPr>
          <p:cNvSpPr txBox="1"/>
          <p:nvPr/>
        </p:nvSpPr>
        <p:spPr>
          <a:xfrm>
            <a:off x="4518003" y="4094640"/>
            <a:ext cx="3014549" cy="76771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63" dirty="0"/>
              <a:t>FT4 : Les échanges  du truc avec l’extérieur sont avec droits d’accès et les échanges entre trucs cryptés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88AEA5-B311-4029-BB38-9506295C24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00000">
            <a:off x="8451118" y="3566165"/>
            <a:ext cx="559035" cy="94725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2024F8E-FD0D-44FB-A5DD-FBAE6932EBCE}"/>
              </a:ext>
            </a:extLst>
          </p:cNvPr>
          <p:cNvSpPr txBox="1"/>
          <p:nvPr/>
        </p:nvSpPr>
        <p:spPr>
          <a:xfrm>
            <a:off x="8926224" y="3956386"/>
            <a:ext cx="1071111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63" b="1" dirty="0"/>
              <a:t>Terminaux</a:t>
            </a:r>
            <a:endParaRPr lang="fr-FR" sz="1463" dirty="0"/>
          </a:p>
        </p:txBody>
      </p:sp>
      <p:sp>
        <p:nvSpPr>
          <p:cNvPr id="7" name="Nuage 6">
            <a:extLst>
              <a:ext uri="{FF2B5EF4-FFF2-40B4-BE49-F238E27FC236}">
                <a16:creationId xmlns:a16="http://schemas.microsoft.com/office/drawing/2014/main" id="{C6282789-5E36-419B-A02D-4C78829AB242}"/>
              </a:ext>
            </a:extLst>
          </p:cNvPr>
          <p:cNvSpPr/>
          <p:nvPr/>
        </p:nvSpPr>
        <p:spPr>
          <a:xfrm>
            <a:off x="2745155" y="2700035"/>
            <a:ext cx="2035066" cy="1461042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900" b="1" dirty="0">
                <a:solidFill>
                  <a:schemeClr val="tx1"/>
                </a:solidFill>
              </a:rPr>
              <a:t>TRUC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731F47A-E950-4F69-8CCB-B4535C29065A}"/>
              </a:ext>
            </a:extLst>
          </p:cNvPr>
          <p:cNvSpPr txBox="1"/>
          <p:nvPr/>
        </p:nvSpPr>
        <p:spPr>
          <a:xfrm>
            <a:off x="7073914" y="4595898"/>
            <a:ext cx="3188881" cy="76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63" b="1" dirty="0"/>
              <a:t>Acteurs </a:t>
            </a:r>
            <a:br>
              <a:rPr lang="fr-FR" sz="1463" b="1" dirty="0"/>
            </a:br>
            <a:r>
              <a:rPr lang="fr-FR" sz="1463" dirty="0"/>
              <a:t>(différents profils,</a:t>
            </a:r>
          </a:p>
          <a:p>
            <a:pPr algn="ctr"/>
            <a:r>
              <a:rPr lang="fr-FR" sz="1463" dirty="0"/>
              <a:t>différents buts)</a:t>
            </a:r>
          </a:p>
        </p:txBody>
      </p:sp>
      <p:sp>
        <p:nvSpPr>
          <p:cNvPr id="9" name="Nuage 8">
            <a:extLst>
              <a:ext uri="{FF2B5EF4-FFF2-40B4-BE49-F238E27FC236}">
                <a16:creationId xmlns:a16="http://schemas.microsoft.com/office/drawing/2014/main" id="{AD1DFCE0-199A-468A-B12F-0B28E7E90CF0}"/>
              </a:ext>
            </a:extLst>
          </p:cNvPr>
          <p:cNvSpPr/>
          <p:nvPr/>
        </p:nvSpPr>
        <p:spPr>
          <a:xfrm>
            <a:off x="406548" y="1386352"/>
            <a:ext cx="2151967" cy="1317622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900" b="1" dirty="0">
                <a:solidFill>
                  <a:schemeClr val="tx1"/>
                </a:solidFill>
              </a:rPr>
              <a:t>TRUC</a:t>
            </a:r>
          </a:p>
        </p:txBody>
      </p:sp>
      <p:sp>
        <p:nvSpPr>
          <p:cNvPr id="10" name="Nuage 9">
            <a:extLst>
              <a:ext uri="{FF2B5EF4-FFF2-40B4-BE49-F238E27FC236}">
                <a16:creationId xmlns:a16="http://schemas.microsoft.com/office/drawing/2014/main" id="{E939F62D-4C7B-4B50-AF94-2D41A26B2CAC}"/>
              </a:ext>
            </a:extLst>
          </p:cNvPr>
          <p:cNvSpPr/>
          <p:nvPr/>
        </p:nvSpPr>
        <p:spPr>
          <a:xfrm>
            <a:off x="583397" y="4161076"/>
            <a:ext cx="2033797" cy="1317622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575" b="1" dirty="0">
                <a:solidFill>
                  <a:schemeClr val="tx1"/>
                </a:solidFill>
              </a:rPr>
              <a:t>TRUC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B500A1A-25D9-4626-8A24-08C2D7168D4D}"/>
              </a:ext>
            </a:extLst>
          </p:cNvPr>
          <p:cNvCxnSpPr>
            <a:cxnSpLocks/>
            <a:stCxn id="9" idx="0"/>
            <a:endCxn id="7" idx="3"/>
          </p:cNvCxnSpPr>
          <p:nvPr/>
        </p:nvCxnSpPr>
        <p:spPr>
          <a:xfrm>
            <a:off x="2556722" y="2045163"/>
            <a:ext cx="1205967" cy="738408"/>
          </a:xfrm>
          <a:prstGeom prst="curvedConnector2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avec flèche 11">
            <a:extLst>
              <a:ext uri="{FF2B5EF4-FFF2-40B4-BE49-F238E27FC236}">
                <a16:creationId xmlns:a16="http://schemas.microsoft.com/office/drawing/2014/main" id="{2C37F75B-C02B-4C3F-AC25-761CBD1D5408}"/>
              </a:ext>
            </a:extLst>
          </p:cNvPr>
          <p:cNvCxnSpPr>
            <a:cxnSpLocks/>
            <a:stCxn id="10" idx="0"/>
            <a:endCxn id="7" idx="1"/>
          </p:cNvCxnSpPr>
          <p:nvPr/>
        </p:nvCxnSpPr>
        <p:spPr>
          <a:xfrm flipV="1">
            <a:off x="2615500" y="4159521"/>
            <a:ext cx="1147189" cy="660367"/>
          </a:xfrm>
          <a:prstGeom prst="curvedConnector2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2CBBC2F-2518-42A4-B969-430BCD970329}"/>
              </a:ext>
            </a:extLst>
          </p:cNvPr>
          <p:cNvCxnSpPr>
            <a:stCxn id="7" idx="0"/>
          </p:cNvCxnSpPr>
          <p:nvPr/>
        </p:nvCxnSpPr>
        <p:spPr>
          <a:xfrm flipV="1">
            <a:off x="4778526" y="3426081"/>
            <a:ext cx="2330639" cy="447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037E5E95-AD0B-44E5-A839-87E3EE75E492}"/>
              </a:ext>
            </a:extLst>
          </p:cNvPr>
          <p:cNvSpPr txBox="1"/>
          <p:nvPr/>
        </p:nvSpPr>
        <p:spPr>
          <a:xfrm>
            <a:off x="4708688" y="2174624"/>
            <a:ext cx="2851886" cy="99283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63" dirty="0"/>
              <a:t>FT1 : échanger des informations sur le truc ou le réseaux de trucs</a:t>
            </a:r>
          </a:p>
          <a:p>
            <a:pPr marL="232172" indent="-232172">
              <a:buFontTx/>
              <a:buChar char="-"/>
            </a:pPr>
            <a:r>
              <a:rPr lang="fr-FR" sz="1463" dirty="0"/>
              <a:t>Sur sollicitation ou automatique</a:t>
            </a:r>
          </a:p>
          <a:p>
            <a:pPr marL="232172" indent="-232172">
              <a:buFontTx/>
              <a:buChar char="-"/>
            </a:pPr>
            <a:r>
              <a:rPr lang="fr-FR" sz="1463" dirty="0"/>
              <a:t>Données externes ou internes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83E92722-601E-4F9A-AF0B-AAAD108A7C7B}"/>
              </a:ext>
            </a:extLst>
          </p:cNvPr>
          <p:cNvCxnSpPr>
            <a:cxnSpLocks/>
          </p:cNvCxnSpPr>
          <p:nvPr/>
        </p:nvCxnSpPr>
        <p:spPr>
          <a:xfrm>
            <a:off x="6353515" y="3149892"/>
            <a:ext cx="0" cy="27910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F2125CF8-6F49-43BB-B3AD-1B91E07F3C0F}"/>
              </a:ext>
            </a:extLst>
          </p:cNvPr>
          <p:cNvSpPr/>
          <p:nvPr/>
        </p:nvSpPr>
        <p:spPr>
          <a:xfrm>
            <a:off x="4641513" y="1924023"/>
            <a:ext cx="530727" cy="30644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63" dirty="0">
                <a:solidFill>
                  <a:schemeClr val="tx1"/>
                </a:solidFill>
              </a:rPr>
              <a:t>F4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9CD42C10-BB14-43B9-BECA-B855435666C2}"/>
              </a:ext>
            </a:extLst>
          </p:cNvPr>
          <p:cNvSpPr/>
          <p:nvPr/>
        </p:nvSpPr>
        <p:spPr>
          <a:xfrm>
            <a:off x="5246027" y="1920091"/>
            <a:ext cx="530727" cy="30644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63" dirty="0">
                <a:solidFill>
                  <a:schemeClr val="tx1"/>
                </a:solidFill>
              </a:rPr>
              <a:t>F5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C3F1B98-5A75-4AE0-AEDF-E1B95E4FEF5A}"/>
              </a:ext>
            </a:extLst>
          </p:cNvPr>
          <p:cNvSpPr txBox="1"/>
          <p:nvPr/>
        </p:nvSpPr>
        <p:spPr>
          <a:xfrm>
            <a:off x="2905715" y="4955946"/>
            <a:ext cx="4626838" cy="1217962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63" dirty="0"/>
              <a:t>FT3 : Collecte des données du réseau de trucs </a:t>
            </a:r>
          </a:p>
          <a:p>
            <a:r>
              <a:rPr lang="fr-FR" sz="1463" dirty="0"/>
              <a:t>(externes ou internes).</a:t>
            </a:r>
          </a:p>
          <a:p>
            <a:r>
              <a:rPr lang="fr-FR" sz="1463" dirty="0"/>
              <a:t>Le réseau de trucs final n’est pas connu à priori.</a:t>
            </a:r>
          </a:p>
          <a:p>
            <a:r>
              <a:rPr lang="fr-FR" sz="1463" dirty="0"/>
              <a:t>Maximiser la durée de vie du réseau de trucs, tout en répondant aux impératifs de collecte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19069AA-1B3A-4E7A-B742-C479BD56AB4F}"/>
              </a:ext>
            </a:extLst>
          </p:cNvPr>
          <p:cNvSpPr txBox="1"/>
          <p:nvPr/>
        </p:nvSpPr>
        <p:spPr>
          <a:xfrm>
            <a:off x="3118411" y="854457"/>
            <a:ext cx="3909154" cy="99283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63" dirty="0"/>
              <a:t>FT2 : Mesure de constantes physiques du truc et du réseaux de trucs / de l’environnement du truc</a:t>
            </a:r>
          </a:p>
          <a:p>
            <a:r>
              <a:rPr lang="fr-FR" sz="1463" dirty="0"/>
              <a:t>La fréquence/ les seuils sont paramétrables.</a:t>
            </a:r>
          </a:p>
          <a:p>
            <a:r>
              <a:rPr lang="fr-FR" sz="1463" dirty="0"/>
              <a:t>Maximiser le temps d’émission.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9FE5E362-1941-4C64-8DF4-75DC60DEBE25}"/>
              </a:ext>
            </a:extLst>
          </p:cNvPr>
          <p:cNvCxnSpPr>
            <a:cxnSpLocks/>
          </p:cNvCxnSpPr>
          <p:nvPr/>
        </p:nvCxnSpPr>
        <p:spPr>
          <a:xfrm>
            <a:off x="3987153" y="1828279"/>
            <a:ext cx="0" cy="1078065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EAB28515-AE1B-47F0-A8AF-C428353919FE}"/>
              </a:ext>
            </a:extLst>
          </p:cNvPr>
          <p:cNvCxnSpPr>
            <a:cxnSpLocks/>
          </p:cNvCxnSpPr>
          <p:nvPr/>
        </p:nvCxnSpPr>
        <p:spPr>
          <a:xfrm>
            <a:off x="3263649" y="4685968"/>
            <a:ext cx="0" cy="26997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7CF10EED-21D2-4250-8018-39726EA51B0B}"/>
              </a:ext>
            </a:extLst>
          </p:cNvPr>
          <p:cNvSpPr/>
          <p:nvPr/>
        </p:nvSpPr>
        <p:spPr>
          <a:xfrm>
            <a:off x="2415538" y="5448563"/>
            <a:ext cx="530727" cy="30644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63" dirty="0">
                <a:solidFill>
                  <a:schemeClr val="tx1"/>
                </a:solidFill>
              </a:rPr>
              <a:t>F6</a:t>
            </a: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49CC5E3C-60F1-4493-BCF2-D48B52785EA8}"/>
              </a:ext>
            </a:extLst>
          </p:cNvPr>
          <p:cNvSpPr/>
          <p:nvPr/>
        </p:nvSpPr>
        <p:spPr>
          <a:xfrm>
            <a:off x="2416086" y="5781546"/>
            <a:ext cx="530727" cy="30644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63" dirty="0">
                <a:solidFill>
                  <a:schemeClr val="tx1"/>
                </a:solidFill>
              </a:rPr>
              <a:t>F7</a:t>
            </a:r>
          </a:p>
        </p:txBody>
      </p:sp>
      <p:sp>
        <p:nvSpPr>
          <p:cNvPr id="46" name="Organigramme : Disque magnétique 45">
            <a:extLst>
              <a:ext uri="{FF2B5EF4-FFF2-40B4-BE49-F238E27FC236}">
                <a16:creationId xmlns:a16="http://schemas.microsoft.com/office/drawing/2014/main" id="{200D16E9-D2C9-46C3-96AF-CADAAB8EFC87}"/>
              </a:ext>
            </a:extLst>
          </p:cNvPr>
          <p:cNvSpPr/>
          <p:nvPr/>
        </p:nvSpPr>
        <p:spPr>
          <a:xfrm>
            <a:off x="7719639" y="1244230"/>
            <a:ext cx="1352513" cy="1283790"/>
          </a:xfrm>
          <a:prstGeom prst="flowChartMagneticDisk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63" dirty="0">
                <a:solidFill>
                  <a:schemeClr val="tx1"/>
                </a:solidFill>
              </a:rPr>
              <a:t>Système d’information</a:t>
            </a:r>
          </a:p>
        </p:txBody>
      </p: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AAABF5B9-67BE-4083-B8C1-72186FCD94B2}"/>
              </a:ext>
            </a:extLst>
          </p:cNvPr>
          <p:cNvSpPr/>
          <p:nvPr/>
        </p:nvSpPr>
        <p:spPr>
          <a:xfrm>
            <a:off x="5850541" y="1924023"/>
            <a:ext cx="530727" cy="30644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63" dirty="0">
                <a:solidFill>
                  <a:schemeClr val="tx1"/>
                </a:solidFill>
              </a:rPr>
              <a:t>F8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9250F1FF-2846-4013-B5E4-D589124F22D5}"/>
              </a:ext>
            </a:extLst>
          </p:cNvPr>
          <p:cNvSpPr/>
          <p:nvPr/>
        </p:nvSpPr>
        <p:spPr>
          <a:xfrm>
            <a:off x="6421702" y="1929591"/>
            <a:ext cx="530727" cy="30644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63" dirty="0">
                <a:solidFill>
                  <a:schemeClr val="tx1"/>
                </a:solidFill>
              </a:rPr>
              <a:t>F9</a:t>
            </a: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490628BF-63E4-4CE1-B73E-E13B2F09DE4E}"/>
              </a:ext>
            </a:extLst>
          </p:cNvPr>
          <p:cNvCxnSpPr>
            <a:cxnSpLocks/>
          </p:cNvCxnSpPr>
          <p:nvPr/>
        </p:nvCxnSpPr>
        <p:spPr>
          <a:xfrm>
            <a:off x="5336351" y="3430289"/>
            <a:ext cx="0" cy="664350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1FC33905-23C4-4F86-8412-707ED48D0EB4}"/>
              </a:ext>
            </a:extLst>
          </p:cNvPr>
          <p:cNvCxnSpPr>
            <a:cxnSpLocks/>
            <a:endCxn id="51" idx="1"/>
          </p:cNvCxnSpPr>
          <p:nvPr/>
        </p:nvCxnSpPr>
        <p:spPr>
          <a:xfrm>
            <a:off x="3585166" y="4469742"/>
            <a:ext cx="932837" cy="8754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B2C2EF82-6169-46DF-B734-5D83DC97FA83}"/>
              </a:ext>
            </a:extLst>
          </p:cNvPr>
          <p:cNvSpPr/>
          <p:nvPr/>
        </p:nvSpPr>
        <p:spPr>
          <a:xfrm>
            <a:off x="5471405" y="3848065"/>
            <a:ext cx="530727" cy="30644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F13</a:t>
            </a:r>
          </a:p>
        </p:txBody>
      </p:sp>
      <p:sp>
        <p:nvSpPr>
          <p:cNvPr id="57" name="Rectangle : coins arrondis 56">
            <a:extLst>
              <a:ext uri="{FF2B5EF4-FFF2-40B4-BE49-F238E27FC236}">
                <a16:creationId xmlns:a16="http://schemas.microsoft.com/office/drawing/2014/main" id="{C963A4FD-6BAF-4A13-B295-00595828CCD2}"/>
              </a:ext>
            </a:extLst>
          </p:cNvPr>
          <p:cNvSpPr/>
          <p:nvPr/>
        </p:nvSpPr>
        <p:spPr>
          <a:xfrm>
            <a:off x="6142312" y="3858450"/>
            <a:ext cx="530727" cy="30644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F14</a:t>
            </a:r>
          </a:p>
        </p:txBody>
      </p:sp>
      <p:sp>
        <p:nvSpPr>
          <p:cNvPr id="58" name="Rectangle : coins arrondis 57">
            <a:extLst>
              <a:ext uri="{FF2B5EF4-FFF2-40B4-BE49-F238E27FC236}">
                <a16:creationId xmlns:a16="http://schemas.microsoft.com/office/drawing/2014/main" id="{8D2E36FA-402B-421C-A1D8-AFA8567BACB4}"/>
              </a:ext>
            </a:extLst>
          </p:cNvPr>
          <p:cNvSpPr/>
          <p:nvPr/>
        </p:nvSpPr>
        <p:spPr>
          <a:xfrm>
            <a:off x="2410955" y="5115580"/>
            <a:ext cx="530727" cy="30644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63" dirty="0">
                <a:solidFill>
                  <a:schemeClr val="tx1"/>
                </a:solidFill>
              </a:rPr>
              <a:t>F3</a:t>
            </a:r>
          </a:p>
        </p:txBody>
      </p:sp>
      <p:sp>
        <p:nvSpPr>
          <p:cNvPr id="62" name="Rectangle : coins arrondis 61">
            <a:extLst>
              <a:ext uri="{FF2B5EF4-FFF2-40B4-BE49-F238E27FC236}">
                <a16:creationId xmlns:a16="http://schemas.microsoft.com/office/drawing/2014/main" id="{3907E0D7-A477-4613-8D72-DCB2FF0F7F08}"/>
              </a:ext>
            </a:extLst>
          </p:cNvPr>
          <p:cNvSpPr/>
          <p:nvPr/>
        </p:nvSpPr>
        <p:spPr>
          <a:xfrm>
            <a:off x="2640353" y="1361395"/>
            <a:ext cx="530727" cy="30644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F15</a:t>
            </a:r>
          </a:p>
        </p:txBody>
      </p:sp>
      <p:sp>
        <p:nvSpPr>
          <p:cNvPr id="65" name="Rectangle : coins arrondis 64">
            <a:extLst>
              <a:ext uri="{FF2B5EF4-FFF2-40B4-BE49-F238E27FC236}">
                <a16:creationId xmlns:a16="http://schemas.microsoft.com/office/drawing/2014/main" id="{0D797686-5349-473A-A94C-8976C21BC523}"/>
              </a:ext>
            </a:extLst>
          </p:cNvPr>
          <p:cNvSpPr/>
          <p:nvPr/>
        </p:nvSpPr>
        <p:spPr>
          <a:xfrm>
            <a:off x="2659816" y="969429"/>
            <a:ext cx="530727" cy="30644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63" dirty="0">
                <a:solidFill>
                  <a:schemeClr val="tx1"/>
                </a:solidFill>
              </a:rPr>
              <a:t>F2</a:t>
            </a:r>
          </a:p>
        </p:txBody>
      </p:sp>
      <p:pic>
        <p:nvPicPr>
          <p:cNvPr id="69" name="Image 68">
            <a:extLst>
              <a:ext uri="{FF2B5EF4-FFF2-40B4-BE49-F238E27FC236}">
                <a16:creationId xmlns:a16="http://schemas.microsoft.com/office/drawing/2014/main" id="{900C29FB-71CA-4195-8638-43892F546A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575" y="2737602"/>
            <a:ext cx="1461042" cy="1461042"/>
          </a:xfrm>
          <a:prstGeom prst="rect">
            <a:avLst/>
          </a:prstGeom>
        </p:spPr>
      </p:pic>
      <p:sp>
        <p:nvSpPr>
          <p:cNvPr id="70" name="Accolade ouvrante 69">
            <a:extLst>
              <a:ext uri="{FF2B5EF4-FFF2-40B4-BE49-F238E27FC236}">
                <a16:creationId xmlns:a16="http://schemas.microsoft.com/office/drawing/2014/main" id="{56F679D7-9EF5-4484-9EC2-C70F7C513CE0}"/>
              </a:ext>
            </a:extLst>
          </p:cNvPr>
          <p:cNvSpPr/>
          <p:nvPr/>
        </p:nvSpPr>
        <p:spPr>
          <a:xfrm>
            <a:off x="7443374" y="1066035"/>
            <a:ext cx="383895" cy="4720092"/>
          </a:xfrm>
          <a:prstGeom prst="leftBrace">
            <a:avLst>
              <a:gd name="adj1" fmla="val 89345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71" name="Rectangle : coins arrondis 70">
            <a:extLst>
              <a:ext uri="{FF2B5EF4-FFF2-40B4-BE49-F238E27FC236}">
                <a16:creationId xmlns:a16="http://schemas.microsoft.com/office/drawing/2014/main" id="{C2789884-33AF-4C27-9681-25575BC4F9A1}"/>
              </a:ext>
            </a:extLst>
          </p:cNvPr>
          <p:cNvSpPr/>
          <p:nvPr/>
        </p:nvSpPr>
        <p:spPr>
          <a:xfrm>
            <a:off x="7001830" y="1929591"/>
            <a:ext cx="530727" cy="30644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F10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849E0C54-2910-4528-9A0F-8B9183C88EB9}"/>
              </a:ext>
            </a:extLst>
          </p:cNvPr>
          <p:cNvSpPr txBox="1"/>
          <p:nvPr/>
        </p:nvSpPr>
        <p:spPr>
          <a:xfrm>
            <a:off x="29015" y="2961387"/>
            <a:ext cx="2642487" cy="6924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300" dirty="0"/>
              <a:t>Données internes = produites par les mesures </a:t>
            </a:r>
          </a:p>
          <a:p>
            <a:r>
              <a:rPr lang="fr-FR" sz="1300" dirty="0"/>
              <a:t>Données externes = autres données</a:t>
            </a:r>
          </a:p>
        </p:txBody>
      </p:sp>
      <p:sp>
        <p:nvSpPr>
          <p:cNvPr id="37" name="Titre 1">
            <a:extLst>
              <a:ext uri="{FF2B5EF4-FFF2-40B4-BE49-F238E27FC236}">
                <a16:creationId xmlns:a16="http://schemas.microsoft.com/office/drawing/2014/main" id="{07EDC212-A8B1-481E-99C3-F5480FDF029F}"/>
              </a:ext>
            </a:extLst>
          </p:cNvPr>
          <p:cNvSpPr txBox="1">
            <a:spLocks/>
          </p:cNvSpPr>
          <p:nvPr/>
        </p:nvSpPr>
        <p:spPr>
          <a:xfrm>
            <a:off x="-6155" y="-7320"/>
            <a:ext cx="9906000" cy="5846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7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/>
              <a:t>Rappel des objectifs du projet McBIM</a:t>
            </a:r>
          </a:p>
        </p:txBody>
      </p:sp>
    </p:spTree>
    <p:extLst>
      <p:ext uri="{BB962C8B-B14F-4D97-AF65-F5344CB8AC3E}">
        <p14:creationId xmlns:p14="http://schemas.microsoft.com/office/powerpoint/2010/main" val="2817465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563A37BD-2163-4AD6-8476-4D7EEF524E9F}"/>
              </a:ext>
            </a:extLst>
          </p:cNvPr>
          <p:cNvSpPr/>
          <p:nvPr/>
        </p:nvSpPr>
        <p:spPr>
          <a:xfrm>
            <a:off x="6512860" y="1972679"/>
            <a:ext cx="3338701" cy="37678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defRPr/>
            </a:pPr>
            <a:endParaRPr lang="fr-FR" sz="1138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65EFA0-B849-4E41-A60E-690F292A0E27}"/>
              </a:ext>
            </a:extLst>
          </p:cNvPr>
          <p:cNvSpPr/>
          <p:nvPr/>
        </p:nvSpPr>
        <p:spPr>
          <a:xfrm>
            <a:off x="3280056" y="1208517"/>
            <a:ext cx="3114965" cy="45545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defRPr/>
            </a:pPr>
            <a:endParaRPr lang="fr-FR" sz="1138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619C8B-240A-4B2F-A2B4-84DC12D6605F}"/>
              </a:ext>
            </a:extLst>
          </p:cNvPr>
          <p:cNvSpPr/>
          <p:nvPr/>
        </p:nvSpPr>
        <p:spPr>
          <a:xfrm>
            <a:off x="293725" y="1212471"/>
            <a:ext cx="2860064" cy="45545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defRPr/>
            </a:pPr>
            <a:endParaRPr lang="fr-FR" sz="1138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F1A525E-179D-46A5-A749-79DF399EACD6}"/>
              </a:ext>
            </a:extLst>
          </p:cNvPr>
          <p:cNvSpPr txBox="1"/>
          <p:nvPr/>
        </p:nvSpPr>
        <p:spPr>
          <a:xfrm>
            <a:off x="1115488" y="1330031"/>
            <a:ext cx="1996765" cy="4924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defTabSz="742950">
              <a:defRPr/>
            </a:pPr>
            <a:r>
              <a:rPr lang="fr-FR" sz="1300" b="1" dirty="0">
                <a:solidFill>
                  <a:prstClr val="black"/>
                </a:solidFill>
                <a:latin typeface="Calibri" panose="020F0502020204030204"/>
              </a:rPr>
              <a:t>ENVIRONNEMENT</a:t>
            </a:r>
          </a:p>
          <a:p>
            <a:pPr defTabSz="742950">
              <a:defRPr/>
            </a:pPr>
            <a:r>
              <a:rPr lang="fr-FR" sz="1300" b="1" dirty="0">
                <a:solidFill>
                  <a:prstClr val="black"/>
                </a:solidFill>
                <a:latin typeface="Calibri" panose="020F0502020204030204"/>
              </a:rPr>
              <a:t>Physique et réglementaire</a:t>
            </a:r>
            <a:endParaRPr lang="fr-FR" sz="1463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11C09C3-8984-4E67-8964-91FAE2A1B32E}"/>
              </a:ext>
            </a:extLst>
          </p:cNvPr>
          <p:cNvSpPr txBox="1"/>
          <p:nvPr/>
        </p:nvSpPr>
        <p:spPr>
          <a:xfrm>
            <a:off x="4019683" y="5900980"/>
            <a:ext cx="81676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42950">
              <a:defRPr/>
            </a:pPr>
            <a:r>
              <a:rPr lang="fr-FR" sz="1300" b="1" dirty="0">
                <a:solidFill>
                  <a:prstClr val="black"/>
                </a:solidFill>
                <a:latin typeface="Calibri" panose="020F0502020204030204"/>
              </a:rPr>
              <a:t>ACTEURS</a:t>
            </a:r>
            <a:endParaRPr lang="fr-FR" sz="1463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FE2D3B-0D49-4D17-BBCE-A082DD1FB5FE}"/>
              </a:ext>
            </a:extLst>
          </p:cNvPr>
          <p:cNvSpPr/>
          <p:nvPr/>
        </p:nvSpPr>
        <p:spPr>
          <a:xfrm>
            <a:off x="6506965" y="1203724"/>
            <a:ext cx="3329047" cy="6690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defRPr/>
            </a:pPr>
            <a:endParaRPr lang="fr-FR" sz="1138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2197341-C692-4B6C-A110-A5946C7FC265}"/>
              </a:ext>
            </a:extLst>
          </p:cNvPr>
          <p:cNvSpPr txBox="1"/>
          <p:nvPr/>
        </p:nvSpPr>
        <p:spPr>
          <a:xfrm>
            <a:off x="6572252" y="1321284"/>
            <a:ext cx="2343014" cy="4924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defTabSz="742950">
              <a:defRPr/>
            </a:pPr>
            <a:r>
              <a:rPr lang="fr-FR" sz="1300" b="1" dirty="0">
                <a:solidFill>
                  <a:prstClr val="black"/>
                </a:solidFill>
                <a:latin typeface="Calibri" panose="020F0502020204030204"/>
              </a:rPr>
              <a:t>ENVIRONNEMENT SI Extérieurs</a:t>
            </a:r>
          </a:p>
          <a:p>
            <a:pPr defTabSz="742950">
              <a:defRPr/>
            </a:pPr>
            <a:r>
              <a:rPr lang="fr-FR" sz="1300" b="1" dirty="0">
                <a:solidFill>
                  <a:prstClr val="black"/>
                </a:solidFill>
                <a:latin typeface="Calibri" panose="020F0502020204030204"/>
              </a:rPr>
              <a:t>BIM, ERP, PLM …</a:t>
            </a:r>
            <a:endParaRPr lang="fr-FR" sz="1463" b="1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7A9FE8A1-A9AD-471A-8AAD-2ADAEACFD56D}"/>
              </a:ext>
            </a:extLst>
          </p:cNvPr>
          <p:cNvCxnSpPr>
            <a:cxnSpLocks/>
            <a:stCxn id="7" idx="2"/>
            <a:endCxn id="77" idx="1"/>
          </p:cNvCxnSpPr>
          <p:nvPr/>
        </p:nvCxnSpPr>
        <p:spPr>
          <a:xfrm rot="16200000" flipH="1">
            <a:off x="3656963" y="4607309"/>
            <a:ext cx="555362" cy="899093"/>
          </a:xfrm>
          <a:prstGeom prst="bentConnector2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E479B5F7-4820-4C3A-ADCD-ADA72BAB7A92}"/>
              </a:ext>
            </a:extLst>
          </p:cNvPr>
          <p:cNvGrpSpPr/>
          <p:nvPr/>
        </p:nvGrpSpPr>
        <p:grpSpPr>
          <a:xfrm>
            <a:off x="2282962" y="2266797"/>
            <a:ext cx="2404269" cy="2512378"/>
            <a:chOff x="2440864" y="2482472"/>
            <a:chExt cx="2959100" cy="309215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3A39492-46CE-4274-87F9-86E9B228EF2C}"/>
                </a:ext>
              </a:extLst>
            </p:cNvPr>
            <p:cNvSpPr/>
            <p:nvPr/>
          </p:nvSpPr>
          <p:spPr>
            <a:xfrm>
              <a:off x="2440864" y="2482472"/>
              <a:ext cx="2959100" cy="3092157"/>
            </a:xfrm>
            <a:prstGeom prst="rect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fr-FR" sz="1138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2FC08E-B944-439F-BD3F-F044FC3A08AE}"/>
                </a:ext>
              </a:extLst>
            </p:cNvPr>
            <p:cNvSpPr/>
            <p:nvPr/>
          </p:nvSpPr>
          <p:spPr>
            <a:xfrm>
              <a:off x="2626406" y="4117778"/>
              <a:ext cx="1039676" cy="10033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r>
                <a:rPr lang="fr-FR" sz="975" b="1" dirty="0">
                  <a:solidFill>
                    <a:prstClr val="white"/>
                  </a:solidFill>
                  <a:latin typeface="Calibri" panose="020F0502020204030204"/>
                </a:rPr>
                <a:t>Capteur(s)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E8AC47-17CD-4E48-8FE2-4AB4ADEFE72B}"/>
                </a:ext>
              </a:extLst>
            </p:cNvPr>
            <p:cNvSpPr/>
            <p:nvPr/>
          </p:nvSpPr>
          <p:spPr>
            <a:xfrm>
              <a:off x="3974357" y="4132037"/>
              <a:ext cx="1107606" cy="1003300"/>
            </a:xfrm>
            <a:prstGeom prst="rect">
              <a:avLst/>
            </a:prstGeom>
            <a:solidFill>
              <a:srgbClr val="C4D6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r>
                <a:rPr lang="fr-FR" sz="975" b="1" dirty="0">
                  <a:solidFill>
                    <a:prstClr val="black"/>
                  </a:solidFill>
                  <a:latin typeface="Calibri" panose="020F0502020204030204"/>
                </a:rPr>
                <a:t>DATA</a:t>
              </a:r>
            </a:p>
            <a:p>
              <a:pPr algn="ctr" defTabSz="742950">
                <a:defRPr/>
              </a:pPr>
              <a:r>
                <a:rPr lang="fr-FR" sz="975" b="1" dirty="0">
                  <a:solidFill>
                    <a:prstClr val="black"/>
                  </a:solidFill>
                  <a:latin typeface="Calibri" panose="020F0502020204030204"/>
                </a:rPr>
                <a:t>INTERNE</a:t>
              </a:r>
            </a:p>
            <a:p>
              <a:pPr algn="ctr" defTabSz="742950">
                <a:defRPr/>
              </a:pPr>
              <a:r>
                <a:rPr lang="fr-FR" sz="975" b="1" dirty="0">
                  <a:solidFill>
                    <a:prstClr val="black"/>
                  </a:solidFill>
                  <a:latin typeface="Calibri" panose="020F0502020204030204"/>
                </a:rPr>
                <a:t>+ ID TRUC à minima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37D714A-2E8A-43F4-A6CD-E2162D222ED9}"/>
                </a:ext>
              </a:extLst>
            </p:cNvPr>
            <p:cNvSpPr/>
            <p:nvPr/>
          </p:nvSpPr>
          <p:spPr>
            <a:xfrm>
              <a:off x="2626406" y="5187141"/>
              <a:ext cx="2444180" cy="321425"/>
            </a:xfrm>
            <a:prstGeom prst="rect">
              <a:avLst/>
            </a:prstGeom>
            <a:solidFill>
              <a:srgbClr val="58575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r>
                <a:rPr lang="fr-FR" sz="975" b="1" dirty="0">
                  <a:solidFill>
                    <a:prstClr val="white"/>
                  </a:solidFill>
                  <a:latin typeface="Calibri" panose="020F0502020204030204"/>
                </a:rPr>
                <a:t>Transmetteur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F08C7E-F935-48C5-8A64-2A7C065AEC34}"/>
                </a:ext>
              </a:extLst>
            </p:cNvPr>
            <p:cNvSpPr/>
            <p:nvPr/>
          </p:nvSpPr>
          <p:spPr>
            <a:xfrm>
              <a:off x="2626406" y="3707126"/>
              <a:ext cx="2444180" cy="321425"/>
            </a:xfrm>
            <a:prstGeom prst="rect">
              <a:avLst/>
            </a:prstGeom>
            <a:solidFill>
              <a:srgbClr val="B288D8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r>
                <a:rPr lang="fr-FR" sz="975" b="1" dirty="0">
                  <a:solidFill>
                    <a:prstClr val="white"/>
                  </a:solidFill>
                  <a:latin typeface="Calibri" panose="020F0502020204030204"/>
                </a:rPr>
                <a:t>INTERPRETATION (logique)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A9B77A2-5CFB-4F99-90C0-CEC22A9FBAD5}"/>
                </a:ext>
              </a:extLst>
            </p:cNvPr>
            <p:cNvSpPr/>
            <p:nvPr/>
          </p:nvSpPr>
          <p:spPr>
            <a:xfrm>
              <a:off x="2548474" y="2899450"/>
              <a:ext cx="2522112" cy="74015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fr-FR" sz="1138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F614CB82-DBA4-4977-91D3-7D378AC7B2C5}"/>
                </a:ext>
              </a:extLst>
            </p:cNvPr>
            <p:cNvSpPr txBox="1"/>
            <p:nvPr/>
          </p:nvSpPr>
          <p:spPr>
            <a:xfrm>
              <a:off x="2530356" y="2878908"/>
              <a:ext cx="882293" cy="298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42950">
                <a:defRPr/>
              </a:pPr>
              <a:r>
                <a:rPr lang="fr-FR" sz="975" b="1" dirty="0">
                  <a:solidFill>
                    <a:srgbClr val="585757"/>
                  </a:solidFill>
                  <a:latin typeface="Calibri" panose="020F0502020204030204"/>
                </a:rPr>
                <a:t>MATIERES</a:t>
              </a:r>
              <a:endParaRPr lang="fr-FR" sz="1463" b="1" dirty="0">
                <a:solidFill>
                  <a:srgbClr val="585757"/>
                </a:solidFill>
                <a:latin typeface="Calibri" panose="020F0502020204030204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716E4B0-311A-4BC3-B570-EB120CE9C8A1}"/>
                </a:ext>
              </a:extLst>
            </p:cNvPr>
            <p:cNvSpPr/>
            <p:nvPr/>
          </p:nvSpPr>
          <p:spPr>
            <a:xfrm>
              <a:off x="2656140" y="3124385"/>
              <a:ext cx="447948" cy="4322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r>
                <a:rPr lang="fr-FR" sz="975" b="1" dirty="0">
                  <a:solidFill>
                    <a:prstClr val="black"/>
                  </a:solidFill>
                  <a:latin typeface="Calibri" panose="020F0502020204030204"/>
                </a:rPr>
                <a:t>M1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B87359E-0786-4428-9202-F22B09B1B2C8}"/>
                </a:ext>
              </a:extLst>
            </p:cNvPr>
            <p:cNvSpPr/>
            <p:nvPr/>
          </p:nvSpPr>
          <p:spPr>
            <a:xfrm>
              <a:off x="3192450" y="3137282"/>
              <a:ext cx="447948" cy="43227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r>
                <a:rPr lang="fr-FR" sz="975" b="1" dirty="0">
                  <a:solidFill>
                    <a:prstClr val="black"/>
                  </a:solidFill>
                  <a:latin typeface="Calibri" panose="020F0502020204030204"/>
                </a:rPr>
                <a:t>M2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73CB363-F8BC-43A9-A3C9-E5A92BF30058}"/>
                </a:ext>
              </a:extLst>
            </p:cNvPr>
            <p:cNvSpPr/>
            <p:nvPr/>
          </p:nvSpPr>
          <p:spPr>
            <a:xfrm>
              <a:off x="3718608" y="3137874"/>
              <a:ext cx="447948" cy="43227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r>
                <a:rPr lang="fr-FR" sz="975" b="1" dirty="0">
                  <a:solidFill>
                    <a:prstClr val="white"/>
                  </a:solidFill>
                  <a:latin typeface="Calibri" panose="020F0502020204030204"/>
                </a:rPr>
                <a:t>M2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97D3F09-8ED8-4F2E-BFC1-037793C1652A}"/>
                </a:ext>
              </a:extLst>
            </p:cNvPr>
            <p:cNvSpPr txBox="1"/>
            <p:nvPr/>
          </p:nvSpPr>
          <p:spPr>
            <a:xfrm>
              <a:off x="4174769" y="3308307"/>
              <a:ext cx="391035" cy="390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42950">
                <a:defRPr/>
              </a:pPr>
              <a:r>
                <a:rPr lang="fr-FR" sz="1463" b="1" dirty="0">
                  <a:solidFill>
                    <a:srgbClr val="585757"/>
                  </a:solidFill>
                  <a:latin typeface="Calibri" panose="020F0502020204030204"/>
                </a:rPr>
                <a:t>…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A0C01AAF-2301-4601-8A85-EE80B4F25D03}"/>
                </a:ext>
              </a:extLst>
            </p:cNvPr>
            <p:cNvSpPr txBox="1"/>
            <p:nvPr/>
          </p:nvSpPr>
          <p:spPr>
            <a:xfrm>
              <a:off x="2505580" y="2540354"/>
              <a:ext cx="1525330" cy="359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42950">
                <a:defRPr/>
              </a:pPr>
              <a:r>
                <a:rPr lang="fr-FR" sz="1300" b="1" dirty="0">
                  <a:solidFill>
                    <a:prstClr val="white"/>
                  </a:solidFill>
                  <a:latin typeface="Calibri" panose="020F0502020204030204"/>
                </a:rPr>
                <a:t>TRUC MCBIM</a:t>
              </a:r>
              <a:endParaRPr lang="fr-FR" sz="1463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4C9D47F2-E2A7-418D-B1F5-C3BC81B2BA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69700" y="3900946"/>
              <a:ext cx="0" cy="37399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0432908E-01AA-4B70-9512-70F3115A9205}"/>
                </a:ext>
              </a:extLst>
            </p:cNvPr>
            <p:cNvCxnSpPr>
              <a:cxnSpLocks/>
            </p:cNvCxnSpPr>
            <p:nvPr/>
          </p:nvCxnSpPr>
          <p:spPr>
            <a:xfrm>
              <a:off x="4850900" y="3922905"/>
              <a:ext cx="0" cy="35203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CD321192-A953-44C3-BE9B-C593FAC019CE}"/>
                </a:ext>
              </a:extLst>
            </p:cNvPr>
            <p:cNvCxnSpPr>
              <a:cxnSpLocks/>
            </p:cNvCxnSpPr>
            <p:nvPr/>
          </p:nvCxnSpPr>
          <p:spPr>
            <a:xfrm>
              <a:off x="4787169" y="5004402"/>
              <a:ext cx="0" cy="35203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0BB4FD46-2865-494D-97E6-4728A43C8263}"/>
              </a:ext>
            </a:extLst>
          </p:cNvPr>
          <p:cNvGrpSpPr/>
          <p:nvPr/>
        </p:nvGrpSpPr>
        <p:grpSpPr>
          <a:xfrm>
            <a:off x="5896481" y="2277591"/>
            <a:ext cx="2404269" cy="2512378"/>
            <a:chOff x="6505788" y="2442307"/>
            <a:chExt cx="2959100" cy="309215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C6AFD2A-0D00-4133-99BF-C74633899A44}"/>
                </a:ext>
              </a:extLst>
            </p:cNvPr>
            <p:cNvSpPr/>
            <p:nvPr/>
          </p:nvSpPr>
          <p:spPr>
            <a:xfrm>
              <a:off x="6505788" y="2442307"/>
              <a:ext cx="2959100" cy="3092157"/>
            </a:xfrm>
            <a:prstGeom prst="rect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fr-FR" sz="1138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9AC8B26-5607-44FC-9E1D-FD6A22C213AC}"/>
                </a:ext>
              </a:extLst>
            </p:cNvPr>
            <p:cNvSpPr/>
            <p:nvPr/>
          </p:nvSpPr>
          <p:spPr>
            <a:xfrm>
              <a:off x="6691330" y="4091872"/>
              <a:ext cx="2444180" cy="989041"/>
            </a:xfrm>
            <a:prstGeom prst="rect">
              <a:avLst/>
            </a:prstGeom>
            <a:solidFill>
              <a:srgbClr val="C4D6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r>
                <a:rPr lang="fr-FR" sz="975" b="1" dirty="0">
                  <a:solidFill>
                    <a:prstClr val="black"/>
                  </a:solidFill>
                  <a:latin typeface="Calibri" panose="020F0502020204030204"/>
                </a:rPr>
                <a:t>DATA INTERNE &amp; EXTERNE 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DE3D7A7-82A0-473A-BB5A-FFB2F235C9E6}"/>
                </a:ext>
              </a:extLst>
            </p:cNvPr>
            <p:cNvSpPr/>
            <p:nvPr/>
          </p:nvSpPr>
          <p:spPr>
            <a:xfrm>
              <a:off x="6691330" y="5146976"/>
              <a:ext cx="2444180" cy="321425"/>
            </a:xfrm>
            <a:prstGeom prst="rect">
              <a:avLst/>
            </a:prstGeom>
            <a:solidFill>
              <a:srgbClr val="58575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r>
                <a:rPr lang="fr-FR" sz="975" b="1" dirty="0">
                  <a:solidFill>
                    <a:prstClr val="white"/>
                  </a:solidFill>
                  <a:latin typeface="Calibri" panose="020F0502020204030204"/>
                </a:rPr>
                <a:t>Transmetteur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1B2F2F1-0E94-498A-955E-3C37F373362D}"/>
                </a:ext>
              </a:extLst>
            </p:cNvPr>
            <p:cNvSpPr/>
            <p:nvPr/>
          </p:nvSpPr>
          <p:spPr>
            <a:xfrm>
              <a:off x="6691330" y="3155907"/>
              <a:ext cx="2444180" cy="832479"/>
            </a:xfrm>
            <a:prstGeom prst="rect">
              <a:avLst/>
            </a:prstGeom>
            <a:solidFill>
              <a:srgbClr val="B288D8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r>
                <a:rPr lang="fr-FR" sz="975" b="1" dirty="0">
                  <a:solidFill>
                    <a:prstClr val="white"/>
                  </a:solidFill>
                  <a:latin typeface="Calibri" panose="020F0502020204030204"/>
                </a:rPr>
                <a:t>INTERPRETATION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912F2A2-BE49-440A-A28B-7D258811A62D}"/>
                </a:ext>
              </a:extLst>
            </p:cNvPr>
            <p:cNvSpPr txBox="1"/>
            <p:nvPr/>
          </p:nvSpPr>
          <p:spPr>
            <a:xfrm>
              <a:off x="6570503" y="2500189"/>
              <a:ext cx="2508453" cy="359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42950">
                <a:defRPr/>
              </a:pPr>
              <a:r>
                <a:rPr lang="fr-FR" sz="1300" b="1" dirty="0">
                  <a:solidFill>
                    <a:prstClr val="white"/>
                  </a:solidFill>
                  <a:latin typeface="Calibri" panose="020F0502020204030204"/>
                </a:rPr>
                <a:t>AVATAR TRUC MCBIM</a:t>
              </a:r>
              <a:endParaRPr lang="fr-FR" sz="1463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id="{6B6BE48A-FC05-4F39-B700-B55C1FE1340A}"/>
                </a:ext>
              </a:extLst>
            </p:cNvPr>
            <p:cNvCxnSpPr>
              <a:cxnSpLocks/>
            </p:cNvCxnSpPr>
            <p:nvPr/>
          </p:nvCxnSpPr>
          <p:spPr>
            <a:xfrm>
              <a:off x="7898604" y="4917570"/>
              <a:ext cx="0" cy="35203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6C1F691A-5B53-436F-BB2F-DE1277A6E2C5}"/>
                </a:ext>
              </a:extLst>
            </p:cNvPr>
            <p:cNvCxnSpPr>
              <a:cxnSpLocks/>
            </p:cNvCxnSpPr>
            <p:nvPr/>
          </p:nvCxnSpPr>
          <p:spPr>
            <a:xfrm>
              <a:off x="7885143" y="3852534"/>
              <a:ext cx="0" cy="35203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Image 52">
            <a:extLst>
              <a:ext uri="{FF2B5EF4-FFF2-40B4-BE49-F238E27FC236}">
                <a16:creationId xmlns:a16="http://schemas.microsoft.com/office/drawing/2014/main" id="{423E82ED-8746-4943-81EA-B652C13F5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24" y="1934550"/>
            <a:ext cx="1281400" cy="1336206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A36AA197-5CE8-45E6-8334-BD4DDA6CC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85" y="4119998"/>
            <a:ext cx="1281400" cy="1336206"/>
          </a:xfrm>
          <a:prstGeom prst="rect">
            <a:avLst/>
          </a:prstGeom>
        </p:spPr>
      </p:pic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9C2CE49C-8734-4D17-97A9-6D69745853A5}"/>
              </a:ext>
            </a:extLst>
          </p:cNvPr>
          <p:cNvCxnSpPr>
            <a:cxnSpLocks/>
            <a:stCxn id="53" idx="3"/>
            <a:endCxn id="7" idx="1"/>
          </p:cNvCxnSpPr>
          <p:nvPr/>
        </p:nvCxnSpPr>
        <p:spPr>
          <a:xfrm>
            <a:off x="1750424" y="2602653"/>
            <a:ext cx="532539" cy="920333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5">
            <a:extLst>
              <a:ext uri="{FF2B5EF4-FFF2-40B4-BE49-F238E27FC236}">
                <a16:creationId xmlns:a16="http://schemas.microsoft.com/office/drawing/2014/main" id="{9FDCA70A-16A9-4277-8CEC-09D8083B6352}"/>
              </a:ext>
            </a:extLst>
          </p:cNvPr>
          <p:cNvCxnSpPr>
            <a:cxnSpLocks/>
            <a:stCxn id="54" idx="3"/>
            <a:endCxn id="7" idx="1"/>
          </p:cNvCxnSpPr>
          <p:nvPr/>
        </p:nvCxnSpPr>
        <p:spPr>
          <a:xfrm flipV="1">
            <a:off x="1744085" y="3522987"/>
            <a:ext cx="538878" cy="1265115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D154FE4C-03DA-4910-B474-2AC29AB0887E}"/>
              </a:ext>
            </a:extLst>
          </p:cNvPr>
          <p:cNvCxnSpPr>
            <a:cxnSpLocks/>
            <a:stCxn id="53" idx="2"/>
            <a:endCxn id="54" idx="0"/>
          </p:cNvCxnSpPr>
          <p:nvPr/>
        </p:nvCxnSpPr>
        <p:spPr>
          <a:xfrm flipH="1">
            <a:off x="1103385" y="3270755"/>
            <a:ext cx="6339" cy="849243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99809FE2-94FC-44B0-9B13-441D9DD3DBF5}"/>
              </a:ext>
            </a:extLst>
          </p:cNvPr>
          <p:cNvCxnSpPr>
            <a:cxnSpLocks/>
          </p:cNvCxnSpPr>
          <p:nvPr/>
        </p:nvCxnSpPr>
        <p:spPr>
          <a:xfrm>
            <a:off x="5063944" y="970002"/>
            <a:ext cx="0" cy="529935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7140F2E3-6BBB-454B-953C-0CACD86C07AB}"/>
              </a:ext>
            </a:extLst>
          </p:cNvPr>
          <p:cNvCxnSpPr>
            <a:cxnSpLocks/>
            <a:stCxn id="10" idx="3"/>
            <a:endCxn id="26" idx="1"/>
          </p:cNvCxnSpPr>
          <p:nvPr/>
        </p:nvCxnSpPr>
        <p:spPr>
          <a:xfrm>
            <a:off x="4419612" y="4594920"/>
            <a:ext cx="1627623" cy="10794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ZoneTexte 74">
            <a:extLst>
              <a:ext uri="{FF2B5EF4-FFF2-40B4-BE49-F238E27FC236}">
                <a16:creationId xmlns:a16="http://schemas.microsoft.com/office/drawing/2014/main" id="{FC4D4C4E-749B-4855-8F76-4F8FFA1BB3F9}"/>
              </a:ext>
            </a:extLst>
          </p:cNvPr>
          <p:cNvSpPr txBox="1"/>
          <p:nvPr/>
        </p:nvSpPr>
        <p:spPr>
          <a:xfrm>
            <a:off x="7133859" y="5256193"/>
            <a:ext cx="214834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42950">
              <a:defRPr/>
            </a:pPr>
            <a:r>
              <a:rPr lang="fr-FR" sz="1300" b="1" dirty="0">
                <a:solidFill>
                  <a:prstClr val="black"/>
                </a:solidFill>
                <a:latin typeface="Calibri" panose="020F0502020204030204"/>
              </a:rPr>
              <a:t>ENVIRONNEMENT SI McBIM</a:t>
            </a:r>
          </a:p>
          <a:p>
            <a:pPr defTabSz="742950">
              <a:defRPr/>
            </a:pPr>
            <a:r>
              <a:rPr lang="fr-FR" sz="1300" b="1" dirty="0">
                <a:solidFill>
                  <a:prstClr val="black"/>
                </a:solidFill>
                <a:latin typeface="Calibri" panose="020F0502020204030204"/>
              </a:rPr>
              <a:t>(Traitements, intelligence)</a:t>
            </a:r>
            <a:endParaRPr lang="fr-FR" sz="1463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6" name="Image 75">
            <a:extLst>
              <a:ext uri="{FF2B5EF4-FFF2-40B4-BE49-F238E27FC236}">
                <a16:creationId xmlns:a16="http://schemas.microsoft.com/office/drawing/2014/main" id="{1C820923-0988-46B2-B587-05323F0B37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00000">
            <a:off x="5455547" y="5499335"/>
            <a:ext cx="428985" cy="726891"/>
          </a:xfrm>
          <a:prstGeom prst="rect">
            <a:avLst/>
          </a:prstGeom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4CB4216B-4B24-4622-A624-B94551C70A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190" y="4604016"/>
            <a:ext cx="1461042" cy="1461042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83446DD0-AD1D-406D-8E24-B91E477CDF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7077" y="2296513"/>
            <a:ext cx="1265411" cy="1319533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113C22A6-938A-4647-A614-13D014EBAE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3203" y="3759825"/>
            <a:ext cx="1265411" cy="1319533"/>
          </a:xfrm>
          <a:prstGeom prst="rect">
            <a:avLst/>
          </a:prstGeom>
        </p:spPr>
      </p:pic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4FB6A57A-0F4E-4418-8B93-8CAB55A7AE7D}"/>
              </a:ext>
            </a:extLst>
          </p:cNvPr>
          <p:cNvCxnSpPr>
            <a:cxnSpLocks/>
            <a:stCxn id="77" idx="3"/>
            <a:endCxn id="26" idx="2"/>
          </p:cNvCxnSpPr>
          <p:nvPr/>
        </p:nvCxnSpPr>
        <p:spPr>
          <a:xfrm flipV="1">
            <a:off x="5845232" y="4736292"/>
            <a:ext cx="1194951" cy="598245"/>
          </a:xfrm>
          <a:prstGeom prst="bentConnector2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81D7A682-700F-48B9-8E2E-63B4762D2A82}"/>
              </a:ext>
            </a:extLst>
          </p:cNvPr>
          <p:cNvSpPr txBox="1"/>
          <p:nvPr/>
        </p:nvSpPr>
        <p:spPr>
          <a:xfrm>
            <a:off x="4759667" y="3952953"/>
            <a:ext cx="1067921" cy="6176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38" b="1" dirty="0"/>
              <a:t>Mode </a:t>
            </a:r>
          </a:p>
          <a:p>
            <a:pPr algn="ctr"/>
            <a:r>
              <a:rPr lang="fr-FR" sz="1138" b="1" dirty="0"/>
              <a:t>Automatique </a:t>
            </a:r>
          </a:p>
          <a:p>
            <a:pPr algn="ctr"/>
            <a:r>
              <a:rPr lang="fr-FR" sz="1138" b="1" dirty="0"/>
              <a:t>(via </a:t>
            </a:r>
            <a:r>
              <a:rPr lang="fr-FR" sz="1138" b="1" dirty="0" err="1"/>
              <a:t>gateway</a:t>
            </a:r>
            <a:r>
              <a:rPr lang="fr-FR" sz="1138" b="1" dirty="0"/>
              <a:t>?)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6322FD3A-D32F-4499-B90B-1ACADDB08771}"/>
              </a:ext>
            </a:extLst>
          </p:cNvPr>
          <p:cNvSpPr txBox="1"/>
          <p:nvPr/>
        </p:nvSpPr>
        <p:spPr>
          <a:xfrm>
            <a:off x="3336208" y="5344216"/>
            <a:ext cx="1122423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38" b="1" dirty="0"/>
              <a:t>Sur sollicitation</a:t>
            </a:r>
          </a:p>
        </p:txBody>
      </p:sp>
      <p:sp>
        <p:nvSpPr>
          <p:cNvPr id="49" name="Flèche : double flèche verticale 48">
            <a:extLst>
              <a:ext uri="{FF2B5EF4-FFF2-40B4-BE49-F238E27FC236}">
                <a16:creationId xmlns:a16="http://schemas.microsoft.com/office/drawing/2014/main" id="{2B4A011D-3303-4C5E-A752-B9797236762D}"/>
              </a:ext>
            </a:extLst>
          </p:cNvPr>
          <p:cNvSpPr/>
          <p:nvPr/>
        </p:nvSpPr>
        <p:spPr>
          <a:xfrm>
            <a:off x="8238668" y="1588115"/>
            <a:ext cx="262359" cy="605893"/>
          </a:xfrm>
          <a:prstGeom prst="upDownArrow">
            <a:avLst/>
          </a:prstGeom>
          <a:solidFill>
            <a:srgbClr val="FF0000"/>
          </a:solidFill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2723C98D-E9B3-43F5-9928-3A75B4618C48}"/>
              </a:ext>
            </a:extLst>
          </p:cNvPr>
          <p:cNvSpPr txBox="1"/>
          <p:nvPr/>
        </p:nvSpPr>
        <p:spPr>
          <a:xfrm>
            <a:off x="6586386" y="869776"/>
            <a:ext cx="1883401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50" b="1" dirty="0"/>
              <a:t>MONDE DIGITAL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C7C94C3C-196B-4EBB-92E6-70408E93FABB}"/>
              </a:ext>
            </a:extLst>
          </p:cNvPr>
          <p:cNvSpPr txBox="1"/>
          <p:nvPr/>
        </p:nvSpPr>
        <p:spPr>
          <a:xfrm>
            <a:off x="2147829" y="854660"/>
            <a:ext cx="1561646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50" b="1" dirty="0"/>
              <a:t>MONDE REEL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A32A182D-A548-44D7-94A6-B747AA1DC8D4}"/>
              </a:ext>
            </a:extLst>
          </p:cNvPr>
          <p:cNvSpPr txBox="1"/>
          <p:nvPr/>
        </p:nvSpPr>
        <p:spPr>
          <a:xfrm>
            <a:off x="433883" y="5533996"/>
            <a:ext cx="26575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42950">
              <a:defRPr/>
            </a:pPr>
            <a:r>
              <a:rPr lang="fr-FR" sz="1300" b="1" dirty="0">
                <a:solidFill>
                  <a:prstClr val="black"/>
                </a:solidFill>
                <a:latin typeface="Calibri" panose="020F0502020204030204"/>
              </a:rPr>
              <a:t>(Collectes de données, surveillance)</a:t>
            </a:r>
            <a:endParaRPr lang="fr-FR" sz="1463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ECA5FC5-4CE2-4DF4-BAE3-64E4C73655DA}"/>
              </a:ext>
            </a:extLst>
          </p:cNvPr>
          <p:cNvSpPr/>
          <p:nvPr/>
        </p:nvSpPr>
        <p:spPr>
          <a:xfrm>
            <a:off x="3793400" y="1399185"/>
            <a:ext cx="2432842" cy="76109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463" dirty="0"/>
          </a:p>
        </p:txBody>
      </p: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7C277837-6F43-499B-B6B3-615D39E3571C}"/>
              </a:ext>
            </a:extLst>
          </p:cNvPr>
          <p:cNvCxnSpPr>
            <a:cxnSpLocks/>
          </p:cNvCxnSpPr>
          <p:nvPr/>
        </p:nvCxnSpPr>
        <p:spPr>
          <a:xfrm>
            <a:off x="4818292" y="2160278"/>
            <a:ext cx="0" cy="2450541"/>
          </a:xfrm>
          <a:prstGeom prst="straightConnector1">
            <a:avLst/>
          </a:prstGeom>
          <a:ln w="12700">
            <a:solidFill>
              <a:schemeClr val="tx1"/>
            </a:solidFill>
            <a:headEnd type="diamond" w="lg" len="lg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B91DE277-8315-4652-8E58-49182FD82308}"/>
              </a:ext>
            </a:extLst>
          </p:cNvPr>
          <p:cNvCxnSpPr/>
          <p:nvPr/>
        </p:nvCxnSpPr>
        <p:spPr>
          <a:xfrm>
            <a:off x="4019683" y="1649497"/>
            <a:ext cx="1765015" cy="0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96D70877-E58D-4B3F-9976-CC2DED3E0ED5}"/>
              </a:ext>
            </a:extLst>
          </p:cNvPr>
          <p:cNvCxnSpPr>
            <a:cxnSpLocks/>
          </p:cNvCxnSpPr>
          <p:nvPr/>
        </p:nvCxnSpPr>
        <p:spPr>
          <a:xfrm flipH="1">
            <a:off x="4019683" y="1987435"/>
            <a:ext cx="1765015" cy="0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ZoneTexte 85">
            <a:extLst>
              <a:ext uri="{FF2B5EF4-FFF2-40B4-BE49-F238E27FC236}">
                <a16:creationId xmlns:a16="http://schemas.microsoft.com/office/drawing/2014/main" id="{7AB5E2DA-7D7A-4AFE-BBC4-C7B7B9FD57A1}"/>
              </a:ext>
            </a:extLst>
          </p:cNvPr>
          <p:cNvSpPr txBox="1"/>
          <p:nvPr/>
        </p:nvSpPr>
        <p:spPr>
          <a:xfrm>
            <a:off x="4703009" y="1400356"/>
            <a:ext cx="854721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63" dirty="0"/>
              <a:t>Données</a:t>
            </a: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B2508FFF-3987-4FA7-B4E3-82C9AB547DC3}"/>
              </a:ext>
            </a:extLst>
          </p:cNvPr>
          <p:cNvSpPr txBox="1"/>
          <p:nvPr/>
        </p:nvSpPr>
        <p:spPr>
          <a:xfrm>
            <a:off x="3944628" y="1724088"/>
            <a:ext cx="2004434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63" dirty="0"/>
              <a:t>Configuration du réseau</a:t>
            </a: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14F52EA2-4B89-432A-AD72-FA287D2D2477}"/>
              </a:ext>
            </a:extLst>
          </p:cNvPr>
          <p:cNvSpPr txBox="1"/>
          <p:nvPr/>
        </p:nvSpPr>
        <p:spPr>
          <a:xfrm>
            <a:off x="4411119" y="1044845"/>
            <a:ext cx="1486689" cy="31745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63" dirty="0"/>
              <a:t>Echanges cryptés</a:t>
            </a: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B7A6D992-2EEA-471C-A627-4A277E25E8ED}"/>
              </a:ext>
            </a:extLst>
          </p:cNvPr>
          <p:cNvSpPr txBox="1"/>
          <p:nvPr/>
        </p:nvSpPr>
        <p:spPr>
          <a:xfrm>
            <a:off x="4946846" y="3672276"/>
            <a:ext cx="527042" cy="31745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63" dirty="0"/>
              <a:t>FT3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9AD35695-8AFD-4C82-B1F0-DFEFDB2A39DB}"/>
              </a:ext>
            </a:extLst>
          </p:cNvPr>
          <p:cNvSpPr txBox="1"/>
          <p:nvPr/>
        </p:nvSpPr>
        <p:spPr>
          <a:xfrm>
            <a:off x="6275369" y="5177394"/>
            <a:ext cx="527042" cy="31745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63" dirty="0"/>
              <a:t>FT1</a:t>
            </a: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FF5CAC55-486B-45CB-80A2-096C2A3B3C32}"/>
              </a:ext>
            </a:extLst>
          </p:cNvPr>
          <p:cNvSpPr txBox="1"/>
          <p:nvPr/>
        </p:nvSpPr>
        <p:spPr>
          <a:xfrm>
            <a:off x="3385098" y="4940078"/>
            <a:ext cx="527042" cy="31745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63" dirty="0"/>
              <a:t>FT1</a:t>
            </a:r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6AFA1F7A-5868-4FA9-9EBA-AF04D9E2C012}"/>
              </a:ext>
            </a:extLst>
          </p:cNvPr>
          <p:cNvSpPr txBox="1"/>
          <p:nvPr/>
        </p:nvSpPr>
        <p:spPr>
          <a:xfrm>
            <a:off x="8618866" y="1758695"/>
            <a:ext cx="527042" cy="31745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63" dirty="0"/>
              <a:t>FT5</a:t>
            </a: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97B37D75-350F-47FC-B5B8-365A1799D69A}"/>
              </a:ext>
            </a:extLst>
          </p:cNvPr>
          <p:cNvSpPr txBox="1"/>
          <p:nvPr/>
        </p:nvSpPr>
        <p:spPr>
          <a:xfrm>
            <a:off x="3137890" y="3683264"/>
            <a:ext cx="527042" cy="31745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63" dirty="0"/>
              <a:t>FT2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2DC1EC63-AA62-4B2F-A7FF-AA4FA594DA8C}"/>
              </a:ext>
            </a:extLst>
          </p:cNvPr>
          <p:cNvSpPr txBox="1"/>
          <p:nvPr/>
        </p:nvSpPr>
        <p:spPr>
          <a:xfrm>
            <a:off x="1465516" y="3398872"/>
            <a:ext cx="527042" cy="31745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63" dirty="0"/>
              <a:t>FT3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55CB3F2F-77F0-4EBC-BEAE-AFD8D920635F}"/>
              </a:ext>
            </a:extLst>
          </p:cNvPr>
          <p:cNvSpPr txBox="1"/>
          <p:nvPr/>
        </p:nvSpPr>
        <p:spPr>
          <a:xfrm>
            <a:off x="4818293" y="698510"/>
            <a:ext cx="527042" cy="31745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63" dirty="0"/>
              <a:t>FT4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196BCFD0-D901-4001-8226-8625F1E94693}"/>
              </a:ext>
            </a:extLst>
          </p:cNvPr>
          <p:cNvSpPr txBox="1"/>
          <p:nvPr/>
        </p:nvSpPr>
        <p:spPr>
          <a:xfrm>
            <a:off x="6283438" y="5572411"/>
            <a:ext cx="527042" cy="31745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63" dirty="0"/>
              <a:t>FT4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F83EDA-E4BB-49FA-928D-87F0BB7B2F7F}"/>
              </a:ext>
            </a:extLst>
          </p:cNvPr>
          <p:cNvSpPr/>
          <p:nvPr/>
        </p:nvSpPr>
        <p:spPr>
          <a:xfrm>
            <a:off x="60835" y="771704"/>
            <a:ext cx="4757456" cy="5231633"/>
          </a:xfrm>
          <a:prstGeom prst="rect">
            <a:avLst/>
          </a:prstGeom>
          <a:noFill/>
          <a:ln w="28575">
            <a:solidFill>
              <a:srgbClr val="FF2E45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D774424-6F7B-4052-B2CC-8A5E989F0D97}"/>
              </a:ext>
            </a:extLst>
          </p:cNvPr>
          <p:cNvSpPr txBox="1"/>
          <p:nvPr/>
        </p:nvSpPr>
        <p:spPr>
          <a:xfrm>
            <a:off x="672065" y="6038101"/>
            <a:ext cx="3590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Objectif de la présentation</a:t>
            </a:r>
          </a:p>
        </p:txBody>
      </p:sp>
      <p:sp>
        <p:nvSpPr>
          <p:cNvPr id="73" name="Titre 1">
            <a:extLst>
              <a:ext uri="{FF2B5EF4-FFF2-40B4-BE49-F238E27FC236}">
                <a16:creationId xmlns:a16="http://schemas.microsoft.com/office/drawing/2014/main" id="{AD3172BF-833D-4037-9309-3A49979A18C6}"/>
              </a:ext>
            </a:extLst>
          </p:cNvPr>
          <p:cNvSpPr txBox="1">
            <a:spLocks/>
          </p:cNvSpPr>
          <p:nvPr/>
        </p:nvSpPr>
        <p:spPr>
          <a:xfrm>
            <a:off x="-6155" y="-7320"/>
            <a:ext cx="9906000" cy="5846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7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/>
              <a:t>Rappel de la structure cible du projet McBIM</a:t>
            </a:r>
          </a:p>
        </p:txBody>
      </p:sp>
    </p:spTree>
    <p:extLst>
      <p:ext uri="{BB962C8B-B14F-4D97-AF65-F5344CB8AC3E}">
        <p14:creationId xmlns:p14="http://schemas.microsoft.com/office/powerpoint/2010/main" val="3136138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783029"/>
            <a:ext cx="9906000" cy="1213161"/>
          </a:xfrm>
        </p:spPr>
        <p:txBody>
          <a:bodyPr anchor="t"/>
          <a:lstStyle/>
          <a:p>
            <a:r>
              <a:rPr lang="fr-FR" err="1"/>
              <a:t>McBIM</a:t>
            </a:r>
            <a:r>
              <a:rPr lang="fr-FR"/>
              <a:t> – Hardware architectures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50495" y="3886199"/>
            <a:ext cx="8265694" cy="2153653"/>
          </a:xfrm>
        </p:spPr>
        <p:txBody>
          <a:bodyPr anchor="t"/>
          <a:lstStyle/>
          <a:p>
            <a:r>
              <a:rPr lang="fr-FR" dirty="0">
                <a:solidFill>
                  <a:schemeClr val="tx1"/>
                </a:solidFill>
              </a:rPr>
              <a:t>Version de travail pour réunion McBIM du 09/05/2018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Issu de la présentation du LAAS du 12/04</a:t>
            </a:r>
          </a:p>
        </p:txBody>
      </p:sp>
    </p:spTree>
    <p:extLst>
      <p:ext uri="{BB962C8B-B14F-4D97-AF65-F5344CB8AC3E}">
        <p14:creationId xmlns:p14="http://schemas.microsoft.com/office/powerpoint/2010/main" val="2995892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7480" y="1362093"/>
            <a:ext cx="9397058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GB" dirty="0" err="1">
                <a:solidFill>
                  <a:srgbClr val="000000"/>
                </a:solidFill>
              </a:rPr>
              <a:t>McBIM</a:t>
            </a:r>
            <a:r>
              <a:rPr lang="en-GB" dirty="0">
                <a:solidFill>
                  <a:srgbClr val="000000"/>
                </a:solidFill>
              </a:rPr>
              <a:t> global architecture </a:t>
            </a:r>
          </a:p>
          <a:p>
            <a:pPr lvl="2"/>
            <a:r>
              <a:rPr lang="en-GB" dirty="0">
                <a:solidFill>
                  <a:srgbClr val="000000"/>
                </a:solidFill>
              </a:rPr>
              <a:t>Version 1</a:t>
            </a:r>
          </a:p>
          <a:p>
            <a:pPr lvl="2"/>
            <a:r>
              <a:rPr lang="en-GB" dirty="0">
                <a:solidFill>
                  <a:srgbClr val="000000"/>
                </a:solidFill>
              </a:rPr>
              <a:t>Version 2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Communicating node architecture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Sensitive node architecture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Use case: concrete manufacturing phase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Use case: construction phase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Use case: operation phase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Conclusion</a:t>
            </a:r>
          </a:p>
          <a:p>
            <a:pPr lvl="3"/>
            <a:endParaRPr lang="en-GB" dirty="0">
              <a:solidFill>
                <a:srgbClr val="000000"/>
              </a:solidFill>
            </a:endParaRPr>
          </a:p>
          <a:p>
            <a:pPr lvl="4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064432" y="224583"/>
            <a:ext cx="8718782" cy="499661"/>
          </a:xfrm>
        </p:spPr>
        <p:txBody>
          <a:bodyPr>
            <a:normAutofit fontScale="90000"/>
          </a:bodyPr>
          <a:lstStyle/>
          <a:p>
            <a:r>
              <a:rPr lang="fr-FR"/>
              <a:t>Table of contents</a:t>
            </a:r>
          </a:p>
        </p:txBody>
      </p:sp>
    </p:spTree>
    <p:extLst>
      <p:ext uri="{BB962C8B-B14F-4D97-AF65-F5344CB8AC3E}">
        <p14:creationId xmlns:p14="http://schemas.microsoft.com/office/powerpoint/2010/main" val="2799032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064432" y="224583"/>
            <a:ext cx="8718782" cy="499661"/>
          </a:xfrm>
        </p:spPr>
        <p:txBody>
          <a:bodyPr>
            <a:normAutofit fontScale="90000"/>
          </a:bodyPr>
          <a:lstStyle/>
          <a:p>
            <a:r>
              <a:rPr lang="en-GB" err="1"/>
              <a:t>McBIM</a:t>
            </a:r>
            <a:r>
              <a:rPr lang="en-GB"/>
              <a:t> global architecture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Espace réservé du contenu 21">
            <a:extLst>
              <a:ext uri="{FF2B5EF4-FFF2-40B4-BE49-F238E27FC236}">
                <a16:creationId xmlns:a16="http://schemas.microsoft.com/office/drawing/2014/main" id="{7A1829A7-E1F9-4C43-A6C0-4E50E66F4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76325"/>
            <a:ext cx="1954213" cy="51805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dirty="0">
                <a:solidFill>
                  <a:srgbClr val="000000"/>
                </a:solidFill>
              </a:rPr>
              <a:t>Version 1</a:t>
            </a:r>
          </a:p>
          <a:p>
            <a:pPr marL="0" indent="0">
              <a:buNone/>
            </a:pPr>
            <a:r>
              <a:rPr lang="fr-FR" sz="2000" dirty="0">
                <a:solidFill>
                  <a:srgbClr val="000000"/>
                </a:solidFill>
              </a:rPr>
              <a:t>There </a:t>
            </a:r>
            <a:r>
              <a:rPr lang="fr-FR" sz="2000" dirty="0" err="1">
                <a:solidFill>
                  <a:srgbClr val="000000"/>
                </a:solidFill>
              </a:rPr>
              <a:t>is</a:t>
            </a:r>
            <a:r>
              <a:rPr lang="fr-FR" sz="2000" dirty="0">
                <a:solidFill>
                  <a:srgbClr val="000000"/>
                </a:solidFill>
              </a:rPr>
              <a:t> </a:t>
            </a:r>
            <a:r>
              <a:rPr lang="fr-FR" sz="2000" dirty="0" err="1">
                <a:solidFill>
                  <a:srgbClr val="000000"/>
                </a:solidFill>
              </a:rPr>
              <a:t>only</a:t>
            </a:r>
            <a:r>
              <a:rPr lang="fr-FR" sz="2000" dirty="0">
                <a:solidFill>
                  <a:srgbClr val="000000"/>
                </a:solidFill>
              </a:rPr>
              <a:t> one Internet interface in the CN network.</a:t>
            </a:r>
          </a:p>
          <a:p>
            <a:pPr marL="0" indent="0">
              <a:buNone/>
            </a:pPr>
            <a:endParaRPr lang="fr-FR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fr-FR" sz="2000" dirty="0">
                <a:solidFill>
                  <a:srgbClr val="000000"/>
                </a:solidFill>
              </a:rPr>
              <a:t>NB:</a:t>
            </a:r>
          </a:p>
          <a:p>
            <a:pPr marL="0" indent="0">
              <a:buNone/>
            </a:pPr>
            <a:r>
              <a:rPr lang="fr-FR" sz="2000" dirty="0" err="1">
                <a:solidFill>
                  <a:srgbClr val="000000"/>
                </a:solidFill>
              </a:rPr>
              <a:t>Interoperability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with</a:t>
            </a:r>
            <a:r>
              <a:rPr lang="fr-FR" sz="2000" dirty="0">
                <a:solidFill>
                  <a:srgbClr val="000000"/>
                </a:solidFill>
              </a:rPr>
              <a:t> externe smart </a:t>
            </a:r>
            <a:r>
              <a:rPr lang="fr-FR" sz="2000" dirty="0" err="1">
                <a:solidFill>
                  <a:srgbClr val="000000"/>
                </a:solidFill>
              </a:rPr>
              <a:t>sensors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is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represented</a:t>
            </a:r>
            <a:r>
              <a:rPr lang="fr-FR" sz="2000" dirty="0">
                <a:solidFill>
                  <a:srgbClr val="000000"/>
                </a:solidFill>
              </a:rPr>
              <a:t>.</a:t>
            </a:r>
            <a:endParaRPr lang="fr-FR">
              <a:solidFill>
                <a:schemeClr val="tx1"/>
              </a:solidFill>
            </a:endParaRPr>
          </a:p>
        </p:txBody>
      </p:sp>
      <p:pic>
        <p:nvPicPr>
          <p:cNvPr id="3" name="Image 4" descr="Une image contenant objet&#10;&#10;Description générée avec un niveau de confiance élevé">
            <a:extLst>
              <a:ext uri="{FF2B5EF4-FFF2-40B4-BE49-F238E27FC236}">
                <a16:creationId xmlns:a16="http://schemas.microsoft.com/office/drawing/2014/main" id="{848882F9-8CEA-4B0B-BC4B-31D55E865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571" y="848591"/>
            <a:ext cx="5729431" cy="549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46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064432" y="224583"/>
            <a:ext cx="8718782" cy="499661"/>
          </a:xfrm>
        </p:spPr>
        <p:txBody>
          <a:bodyPr>
            <a:normAutofit fontScale="90000"/>
          </a:bodyPr>
          <a:lstStyle/>
          <a:p>
            <a:r>
              <a:rPr lang="en-GB" err="1"/>
              <a:t>McBIM</a:t>
            </a:r>
            <a:r>
              <a:rPr lang="en-GB"/>
              <a:t> global architecture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Espace réservé du contenu 21">
            <a:extLst>
              <a:ext uri="{FF2B5EF4-FFF2-40B4-BE49-F238E27FC236}">
                <a16:creationId xmlns:a16="http://schemas.microsoft.com/office/drawing/2014/main" id="{7D74054E-AA2D-4CA8-9F0A-979BA117D226}"/>
              </a:ext>
            </a:extLst>
          </p:cNvPr>
          <p:cNvSpPr txBox="1">
            <a:spLocks/>
          </p:cNvSpPr>
          <p:nvPr/>
        </p:nvSpPr>
        <p:spPr>
          <a:xfrm>
            <a:off x="0" y="1076325"/>
            <a:ext cx="1954213" cy="51805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BAD7"/>
              </a:buClr>
              <a:buSzPct val="95000"/>
              <a:buFont typeface="Lucida Grande"/>
              <a:buChar char="&gt;"/>
              <a:defRPr sz="3200" kern="1200">
                <a:solidFill>
                  <a:srgbClr val="001A3A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BAD7"/>
              </a:buClr>
              <a:buFont typeface="Wingdings" charset="2"/>
              <a:buChar char="§"/>
              <a:defRPr sz="2800" kern="1200">
                <a:solidFill>
                  <a:srgbClr val="001A3A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F2E45"/>
              </a:buClr>
              <a:buFont typeface="Arial"/>
              <a:buChar char="•"/>
              <a:defRPr sz="2400" kern="120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BAD7"/>
              </a:buClr>
              <a:buFont typeface="Arial"/>
              <a:buChar char="–"/>
              <a:defRPr sz="2000" kern="1200">
                <a:solidFill>
                  <a:srgbClr val="001A3A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F2E45"/>
              </a:buClr>
              <a:buFont typeface="Lucida Grande"/>
              <a:buChar char="-"/>
              <a:defRPr sz="2000" kern="1200">
                <a:solidFill>
                  <a:srgbClr val="001A3A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Lucida Grande"/>
              <a:buNone/>
            </a:pPr>
            <a:r>
              <a:rPr lang="fr-FR" dirty="0">
                <a:solidFill>
                  <a:srgbClr val="000000"/>
                </a:solidFill>
              </a:rPr>
              <a:t>Version 2</a:t>
            </a:r>
          </a:p>
          <a:p>
            <a:pPr marL="0" indent="0">
              <a:buNone/>
            </a:pPr>
            <a:r>
              <a:rPr lang="fr-FR" sz="2000" dirty="0" err="1">
                <a:solidFill>
                  <a:srgbClr val="000000"/>
                </a:solidFill>
              </a:rPr>
              <a:t>Each</a:t>
            </a:r>
            <a:r>
              <a:rPr lang="fr-FR" sz="2000" dirty="0">
                <a:solidFill>
                  <a:srgbClr val="000000"/>
                </a:solidFill>
              </a:rPr>
              <a:t> CN </a:t>
            </a:r>
            <a:r>
              <a:rPr lang="fr-FR" sz="2000" dirty="0" err="1">
                <a:solidFill>
                  <a:srgbClr val="000000"/>
                </a:solidFill>
              </a:rPr>
              <a:t>communicate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through</a:t>
            </a:r>
            <a:r>
              <a:rPr lang="fr-FR" sz="2000" dirty="0">
                <a:solidFill>
                  <a:srgbClr val="000000"/>
                </a:solidFill>
              </a:rPr>
              <a:t> Internet.</a:t>
            </a:r>
          </a:p>
          <a:p>
            <a:pPr marL="0" indent="0">
              <a:buNone/>
            </a:pPr>
            <a:endParaRPr lang="fr-FR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fr-FR" sz="2000" dirty="0">
                <a:solidFill>
                  <a:srgbClr val="000000"/>
                </a:solidFill>
              </a:rPr>
              <a:t>NB:</a:t>
            </a:r>
            <a:endParaRPr lang="fr-FR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fr-FR" sz="2000" dirty="0" err="1">
                <a:solidFill>
                  <a:srgbClr val="000000"/>
                </a:solidFill>
              </a:rPr>
              <a:t>Interoperability</a:t>
            </a:r>
            <a:r>
              <a:rPr lang="fr-FR" sz="2000" dirty="0">
                <a:solidFill>
                  <a:srgbClr val="000000"/>
                </a:solidFill>
              </a:rPr>
              <a:t> </a:t>
            </a:r>
            <a:r>
              <a:rPr lang="fr-FR" sz="2000" dirty="0" err="1">
                <a:solidFill>
                  <a:srgbClr val="000000"/>
                </a:solidFill>
              </a:rPr>
              <a:t>with</a:t>
            </a:r>
            <a:r>
              <a:rPr lang="fr-FR" sz="2000" dirty="0">
                <a:solidFill>
                  <a:srgbClr val="000000"/>
                </a:solidFill>
              </a:rPr>
              <a:t> externe smart </a:t>
            </a:r>
            <a:r>
              <a:rPr lang="fr-FR" sz="2000" dirty="0" err="1">
                <a:solidFill>
                  <a:srgbClr val="000000"/>
                </a:solidFill>
              </a:rPr>
              <a:t>sensors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is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represented</a:t>
            </a:r>
            <a:r>
              <a:rPr lang="fr-FR" sz="2000" dirty="0">
                <a:solidFill>
                  <a:srgbClr val="000000"/>
                </a:solidFill>
              </a:rPr>
              <a:t>.</a:t>
            </a:r>
            <a:endParaRPr lang="fr-FR">
              <a:solidFill>
                <a:srgbClr val="000000"/>
              </a:solidFill>
            </a:endParaRPr>
          </a:p>
        </p:txBody>
      </p:sp>
      <p:pic>
        <p:nvPicPr>
          <p:cNvPr id="2" name="Image 2">
            <a:extLst>
              <a:ext uri="{FF2B5EF4-FFF2-40B4-BE49-F238E27FC236}">
                <a16:creationId xmlns:a16="http://schemas.microsoft.com/office/drawing/2014/main" id="{DE4AB17C-67CE-49A0-8D84-CF3007400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571" y="843395"/>
            <a:ext cx="5739489" cy="545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01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7480" y="1362093"/>
            <a:ext cx="9397058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GB" dirty="0">
                <a:solidFill>
                  <a:srgbClr val="000000"/>
                </a:solidFill>
              </a:rPr>
              <a:t>V1 is </a:t>
            </a:r>
            <a:r>
              <a:rPr lang="en-GB" dirty="0" err="1">
                <a:solidFill>
                  <a:srgbClr val="000000"/>
                </a:solidFill>
              </a:rPr>
              <a:t>preffered</a:t>
            </a:r>
            <a:r>
              <a:rPr lang="en-GB" dirty="0">
                <a:solidFill>
                  <a:srgbClr val="000000"/>
                </a:solidFill>
              </a:rPr>
              <a:t>, but with multiple possible gateways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To prevent network failures, redundancy is needed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All communicating nodes have a communication interface with internet, activated or not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Node are communicating with internet via 3G or 4G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Network lifetime &gt;= 50 years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Communication distance between nodes:</a:t>
            </a:r>
          </a:p>
          <a:p>
            <a:pPr lvl="2"/>
            <a:r>
              <a:rPr lang="en-GB" dirty="0">
                <a:solidFill>
                  <a:srgbClr val="000000"/>
                </a:solidFill>
              </a:rPr>
              <a:t>Distance between communicating nodes : 20 m</a:t>
            </a:r>
          </a:p>
          <a:p>
            <a:pPr lvl="2"/>
            <a:r>
              <a:rPr lang="en-GB" dirty="0">
                <a:solidFill>
                  <a:srgbClr val="000000"/>
                </a:solidFill>
              </a:rPr>
              <a:t>Distance between SN and CM : 20m</a:t>
            </a:r>
          </a:p>
          <a:p>
            <a:pPr marL="457200" lvl="1" indent="0">
              <a:buNone/>
            </a:pPr>
            <a:endParaRPr lang="en-GB" dirty="0">
              <a:solidFill>
                <a:srgbClr val="000000"/>
              </a:solidFill>
            </a:endParaRPr>
          </a:p>
          <a:p>
            <a:pPr lvl="4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064432" y="224583"/>
            <a:ext cx="8718782" cy="499661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Choice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962F507-7BF1-4803-881C-DDA3876A6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429" y="31098"/>
            <a:ext cx="1633091" cy="147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811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1230</Words>
  <Application>Microsoft Office PowerPoint</Application>
  <PresentationFormat>Format A4 (210 x 297 mm)</PresentationFormat>
  <Paragraphs>240</Paragraphs>
  <Slides>20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20</vt:i4>
      </vt:variant>
    </vt:vector>
  </HeadingPairs>
  <TitlesOfParts>
    <vt:vector size="30" baseType="lpstr">
      <vt:lpstr>Arial</vt:lpstr>
      <vt:lpstr>Avenir Book</vt:lpstr>
      <vt:lpstr>Avenir Light</vt:lpstr>
      <vt:lpstr>Calibri</vt:lpstr>
      <vt:lpstr>Calibri Light</vt:lpstr>
      <vt:lpstr>Lucida Grande</vt:lpstr>
      <vt:lpstr>Wingdings</vt:lpstr>
      <vt:lpstr>Thème Office</vt:lpstr>
      <vt:lpstr>Conception personnalisée</vt:lpstr>
      <vt:lpstr>1_Thème Office</vt:lpstr>
      <vt:lpstr>Raffinement de l’architecture physique McBIM</vt:lpstr>
      <vt:lpstr>Présentation du document</vt:lpstr>
      <vt:lpstr>Présentation PowerPoint</vt:lpstr>
      <vt:lpstr>Présentation PowerPoint</vt:lpstr>
      <vt:lpstr>McBIM – Hardware architectures</vt:lpstr>
      <vt:lpstr>Table of contents</vt:lpstr>
      <vt:lpstr>McBIM global architecture</vt:lpstr>
      <vt:lpstr>McBIM global architecture</vt:lpstr>
      <vt:lpstr>Choice</vt:lpstr>
      <vt:lpstr>Communicating node architecture</vt:lpstr>
      <vt:lpstr>Communicating node architecture</vt:lpstr>
      <vt:lpstr>Communicating node architecture</vt:lpstr>
      <vt:lpstr>Communicating node architecture</vt:lpstr>
      <vt:lpstr>Sensitive node architecture</vt:lpstr>
      <vt:lpstr>Sensitive node architecture</vt:lpstr>
      <vt:lpstr>Sensitive node architecture</vt:lpstr>
      <vt:lpstr>Sensitive node architecture</vt:lpstr>
      <vt:lpstr>Use case: concrete manufacturing phase</vt:lpstr>
      <vt:lpstr>Use case: construction phase</vt:lpstr>
      <vt:lpstr>Use case: exploitation phase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McBIM – Hardware architectures</dc:title>
  <dc:creator>David Michael</dc:creator>
  <cp:lastModifiedBy>William Derigent</cp:lastModifiedBy>
  <cp:revision>40</cp:revision>
  <dcterms:modified xsi:type="dcterms:W3CDTF">2018-07-27T15:36:17Z</dcterms:modified>
</cp:coreProperties>
</file>